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37.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7"/>
  </p:handoutMasterIdLst>
  <p:sldIdLst>
    <p:sldId id="578" r:id="rId3"/>
    <p:sldId id="619" r:id="rId5"/>
    <p:sldId id="618" r:id="rId6"/>
    <p:sldId id="620" r:id="rId7"/>
    <p:sldId id="634" r:id="rId8"/>
    <p:sldId id="635" r:id="rId9"/>
    <p:sldId id="636" r:id="rId10"/>
    <p:sldId id="640" r:id="rId11"/>
    <p:sldId id="641" r:id="rId12"/>
    <p:sldId id="642" r:id="rId13"/>
    <p:sldId id="643" r:id="rId14"/>
    <p:sldId id="644" r:id="rId15"/>
    <p:sldId id="622" r:id="rId16"/>
    <p:sldId id="652" r:id="rId17"/>
    <p:sldId id="645" r:id="rId18"/>
    <p:sldId id="653" r:id="rId19"/>
    <p:sldId id="646" r:id="rId20"/>
    <p:sldId id="651" r:id="rId21"/>
    <p:sldId id="654" r:id="rId22"/>
    <p:sldId id="647" r:id="rId23"/>
    <p:sldId id="655" r:id="rId24"/>
    <p:sldId id="656" r:id="rId25"/>
    <p:sldId id="668" r:id="rId26"/>
    <p:sldId id="670" r:id="rId27"/>
    <p:sldId id="648" r:id="rId28"/>
    <p:sldId id="672" r:id="rId29"/>
    <p:sldId id="649" r:id="rId30"/>
    <p:sldId id="671" r:id="rId31"/>
    <p:sldId id="650" r:id="rId32"/>
    <p:sldId id="627" r:id="rId33"/>
    <p:sldId id="673" r:id="rId34"/>
    <p:sldId id="625" r:id="rId35"/>
    <p:sldId id="674" r:id="rId36"/>
  </p:sldIdLst>
  <p:sldSz cx="12192000" cy="6858000"/>
  <p:notesSz cx="6858000" cy="9144000"/>
  <p:custDataLst>
    <p:tags r:id="rId41"/>
  </p:custDataLst>
  <p:defaultTextStyle>
    <a:defPPr>
      <a:defRPr lang="en-US"/>
    </a:defPPr>
    <a:lvl1pPr marL="0" algn="l" defTabSz="285750" rtl="0" eaLnBrk="1" latinLnBrk="0" hangingPunct="1">
      <a:defRPr sz="1125" kern="1200">
        <a:solidFill>
          <a:schemeClr val="tx1"/>
        </a:solidFill>
        <a:latin typeface="+mn-lt"/>
        <a:ea typeface="+mn-ea"/>
        <a:cs typeface="+mn-cs"/>
      </a:defRPr>
    </a:lvl1pPr>
    <a:lvl2pPr marL="285750" algn="l" defTabSz="285750" rtl="0" eaLnBrk="1" latinLnBrk="0" hangingPunct="1">
      <a:defRPr sz="1125" kern="1200">
        <a:solidFill>
          <a:schemeClr val="tx1"/>
        </a:solidFill>
        <a:latin typeface="+mn-lt"/>
        <a:ea typeface="+mn-ea"/>
        <a:cs typeface="+mn-cs"/>
      </a:defRPr>
    </a:lvl2pPr>
    <a:lvl3pPr marL="572135" algn="l" defTabSz="285750" rtl="0" eaLnBrk="1" latinLnBrk="0" hangingPunct="1">
      <a:defRPr sz="1125" kern="1200">
        <a:solidFill>
          <a:schemeClr val="tx1"/>
        </a:solidFill>
        <a:latin typeface="+mn-lt"/>
        <a:ea typeface="+mn-ea"/>
        <a:cs typeface="+mn-cs"/>
      </a:defRPr>
    </a:lvl3pPr>
    <a:lvl4pPr marL="857885" algn="l" defTabSz="285750" rtl="0" eaLnBrk="1" latinLnBrk="0" hangingPunct="1">
      <a:defRPr sz="1125" kern="1200">
        <a:solidFill>
          <a:schemeClr val="tx1"/>
        </a:solidFill>
        <a:latin typeface="+mn-lt"/>
        <a:ea typeface="+mn-ea"/>
        <a:cs typeface="+mn-cs"/>
      </a:defRPr>
    </a:lvl4pPr>
    <a:lvl5pPr marL="1144270" algn="l" defTabSz="285750" rtl="0" eaLnBrk="1" latinLnBrk="0" hangingPunct="1">
      <a:defRPr sz="1125" kern="1200">
        <a:solidFill>
          <a:schemeClr val="tx1"/>
        </a:solidFill>
        <a:latin typeface="+mn-lt"/>
        <a:ea typeface="+mn-ea"/>
        <a:cs typeface="+mn-cs"/>
      </a:defRPr>
    </a:lvl5pPr>
    <a:lvl6pPr marL="1430020" algn="l" defTabSz="285750" rtl="0" eaLnBrk="1" latinLnBrk="0" hangingPunct="1">
      <a:defRPr sz="1125" kern="1200">
        <a:solidFill>
          <a:schemeClr val="tx1"/>
        </a:solidFill>
        <a:latin typeface="+mn-lt"/>
        <a:ea typeface="+mn-ea"/>
        <a:cs typeface="+mn-cs"/>
      </a:defRPr>
    </a:lvl6pPr>
    <a:lvl7pPr marL="1716405" algn="l" defTabSz="285750" rtl="0" eaLnBrk="1" latinLnBrk="0" hangingPunct="1">
      <a:defRPr sz="1125" kern="1200">
        <a:solidFill>
          <a:schemeClr val="tx1"/>
        </a:solidFill>
        <a:latin typeface="+mn-lt"/>
        <a:ea typeface="+mn-ea"/>
        <a:cs typeface="+mn-cs"/>
      </a:defRPr>
    </a:lvl7pPr>
    <a:lvl8pPr marL="2002155" algn="l" defTabSz="285750" rtl="0" eaLnBrk="1" latinLnBrk="0" hangingPunct="1">
      <a:defRPr sz="1125" kern="1200">
        <a:solidFill>
          <a:schemeClr val="tx1"/>
        </a:solidFill>
        <a:latin typeface="+mn-lt"/>
        <a:ea typeface="+mn-ea"/>
        <a:cs typeface="+mn-cs"/>
      </a:defRPr>
    </a:lvl8pPr>
    <a:lvl9pPr marL="2287905" algn="l" defTabSz="285750" rtl="0" eaLnBrk="1" latinLnBrk="0" hangingPunct="1">
      <a:defRPr sz="1125"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DA1"/>
    <a:srgbClr val="A60604"/>
    <a:srgbClr val="F1F4E1"/>
    <a:srgbClr val="E1D9C3"/>
    <a:srgbClr val="FFD44F"/>
    <a:srgbClr val="549E39"/>
    <a:srgbClr val="002A22"/>
    <a:srgbClr val="001E18"/>
    <a:srgbClr val="029273"/>
    <a:srgbClr val="47AE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97" autoAdjust="0"/>
    <p:restoredTop sz="94660"/>
  </p:normalViewPr>
  <p:slideViewPr>
    <p:cSldViewPr snapToGrid="0">
      <p:cViewPr varScale="1">
        <p:scale>
          <a:sx n="140" d="100"/>
          <a:sy n="140" d="100"/>
        </p:scale>
        <p:origin x="463" y="65"/>
      </p:cViewPr>
      <p:guideLst/>
    </p:cSldViewPr>
  </p:slideViewPr>
  <p:notesTextViewPr>
    <p:cViewPr>
      <p:scale>
        <a:sx n="400" d="100"/>
        <a:sy n="400" d="100"/>
      </p:scale>
      <p:origin x="0" y="0"/>
    </p:cViewPr>
  </p:notesTextViewPr>
  <p:sorterViewPr>
    <p:cViewPr>
      <p:scale>
        <a:sx n="66" d="100"/>
        <a:sy n="66" d="100"/>
      </p:scale>
      <p:origin x="0" y="-20574"/>
    </p:cViewPr>
  </p:sorterViewPr>
  <p:notesViewPr>
    <p:cSldViewPr snapToGrid="0">
      <p:cViewPr varScale="1">
        <p:scale>
          <a:sx n="57" d="100"/>
          <a:sy n="57" d="100"/>
        </p:scale>
        <p:origin x="2832" y="66"/>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11.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138492-70F9-492E-8214-4D7980D5201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26F16-BD65-41EC-A375-5CE1719CD66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96E86-5E67-4DFC-9D7D-D598240582E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C7E86-76DE-4D38-A718-39A1E655A738}"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33450" rtl="0" eaLnBrk="1" latinLnBrk="0" hangingPunct="1">
      <a:defRPr sz="1225" kern="1200">
        <a:solidFill>
          <a:schemeClr val="tx1"/>
        </a:solidFill>
        <a:latin typeface="+mn-lt"/>
        <a:ea typeface="+mn-ea"/>
        <a:cs typeface="+mn-cs"/>
      </a:defRPr>
    </a:lvl1pPr>
    <a:lvl2pPr marL="466725" algn="l" defTabSz="933450" rtl="0" eaLnBrk="1" latinLnBrk="0" hangingPunct="1">
      <a:defRPr sz="1225" kern="1200">
        <a:solidFill>
          <a:schemeClr val="tx1"/>
        </a:solidFill>
        <a:latin typeface="+mn-lt"/>
        <a:ea typeface="+mn-ea"/>
        <a:cs typeface="+mn-cs"/>
      </a:defRPr>
    </a:lvl2pPr>
    <a:lvl3pPr marL="933450" algn="l" defTabSz="933450" rtl="0" eaLnBrk="1" latinLnBrk="0" hangingPunct="1">
      <a:defRPr sz="1225" kern="1200">
        <a:solidFill>
          <a:schemeClr val="tx1"/>
        </a:solidFill>
        <a:latin typeface="+mn-lt"/>
        <a:ea typeface="+mn-ea"/>
        <a:cs typeface="+mn-cs"/>
      </a:defRPr>
    </a:lvl3pPr>
    <a:lvl4pPr marL="1400175" algn="l" defTabSz="933450" rtl="0" eaLnBrk="1" latinLnBrk="0" hangingPunct="1">
      <a:defRPr sz="1225" kern="1200">
        <a:solidFill>
          <a:schemeClr val="tx1"/>
        </a:solidFill>
        <a:latin typeface="+mn-lt"/>
        <a:ea typeface="+mn-ea"/>
        <a:cs typeface="+mn-cs"/>
      </a:defRPr>
    </a:lvl4pPr>
    <a:lvl5pPr marL="1866900" algn="l" defTabSz="933450" rtl="0" eaLnBrk="1" latinLnBrk="0" hangingPunct="1">
      <a:defRPr sz="1225" kern="1200">
        <a:solidFill>
          <a:schemeClr val="tx1"/>
        </a:solidFill>
        <a:latin typeface="+mn-lt"/>
        <a:ea typeface="+mn-ea"/>
        <a:cs typeface="+mn-cs"/>
      </a:defRPr>
    </a:lvl5pPr>
    <a:lvl6pPr marL="2334260" algn="l" defTabSz="933450" rtl="0" eaLnBrk="1" latinLnBrk="0" hangingPunct="1">
      <a:defRPr sz="1225" kern="1200">
        <a:solidFill>
          <a:schemeClr val="tx1"/>
        </a:solidFill>
        <a:latin typeface="+mn-lt"/>
        <a:ea typeface="+mn-ea"/>
        <a:cs typeface="+mn-cs"/>
      </a:defRPr>
    </a:lvl6pPr>
    <a:lvl7pPr marL="2800985" algn="l" defTabSz="933450" rtl="0" eaLnBrk="1" latinLnBrk="0" hangingPunct="1">
      <a:defRPr sz="1225" kern="1200">
        <a:solidFill>
          <a:schemeClr val="tx1"/>
        </a:solidFill>
        <a:latin typeface="+mn-lt"/>
        <a:ea typeface="+mn-ea"/>
        <a:cs typeface="+mn-cs"/>
      </a:defRPr>
    </a:lvl7pPr>
    <a:lvl8pPr marL="3267710" algn="l" defTabSz="933450" rtl="0" eaLnBrk="1" latinLnBrk="0" hangingPunct="1">
      <a:defRPr sz="1225" kern="1200">
        <a:solidFill>
          <a:schemeClr val="tx1"/>
        </a:solidFill>
        <a:latin typeface="+mn-lt"/>
        <a:ea typeface="+mn-ea"/>
        <a:cs typeface="+mn-cs"/>
      </a:defRPr>
    </a:lvl8pPr>
    <a:lvl9pPr marL="3734435" algn="l" defTabSz="933450" rtl="0" eaLnBrk="1" latinLnBrk="0" hangingPunct="1">
      <a:defRPr sz="122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6CBEC8-256F-44BF-B2EF-FE1F953C990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需要输入一张待转换的图像和一张风格图像，在文中这两张图像在提取特征之前都会resize到相同的尺寸。另外文章的CNN主网络采用的是19层的VGG。接下来详细介绍本文的算法。</a:t>
            </a:r>
            <a:endParaRPr lang="zh-CN" altLang="en-US"/>
          </a:p>
          <a:p>
            <a:r>
              <a:rPr lang="zh-CN" altLang="en-US"/>
              <a:t>Fgiure1介绍了后面要用到的一个很重要的观点（主要根据Figure1最下面的content reconstructions 结果）：网络的高层特征一般是关于输入图像的物体和布局等信息，低层特征一般表达输入图像的像素信息。也就是说在提取content特征时，不同层的表达效果是不一样的，本文在后面提取图像的content特征时采用高层特征。另一个点，从Figure1最上面的style reconstructions可以看出，不同层的特征表达有不同的视觉效果，因此在后面提取style feature map的时候采用的是多层特征的融合，这样风格表达会更加丰富。</a:t>
            </a:r>
            <a:endParaRPr lang="zh-CN" altLang="en-US"/>
          </a:p>
          <a:p>
            <a:r>
              <a:rPr lang="zh-CN" altLang="en-US"/>
              <a:t>————————————————</a:t>
            </a:r>
            <a:endParaRPr lang="zh-CN" altLang="en-US"/>
          </a:p>
          <a:p>
            <a:r>
              <a:rPr lang="zh-CN" altLang="en-US"/>
              <a:t>版权声明：本文为CSDN博主「AI之路」的原创文章，遵循CC 4.0 BY-SA版权协议，转载请附上原文出处链接及本声明。</a:t>
            </a:r>
            <a:endParaRPr lang="zh-CN" altLang="en-US"/>
          </a:p>
          <a:p>
            <a:r>
              <a:rPr lang="zh-CN" altLang="en-US"/>
              <a:t>原文链接：https://blog.csdn.net/u014380165/article/details/76286047</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需要输入一张待转换的图像和一张风格图像，在文中这两张图像在提取特征之前都会resize到相同的尺寸。另外文章的CNN主网络采用的是19层的VGG。接下来详细介绍本文的算法。</a:t>
            </a:r>
            <a:endParaRPr lang="zh-CN" altLang="en-US"/>
          </a:p>
          <a:p>
            <a:r>
              <a:rPr lang="zh-CN" altLang="en-US"/>
              <a:t>Fgiure1介绍了后面要用到的一个很重要的观点（主要根据Figure1最下面的content reconstructions 结果）：网络的高层特征一般是关于输入图像的物体和布局等信息，低层特征一般表达输入图像的像素信息。也就是说在提取content特征时，不同层的表达效果是不一样的，本文在后面提取图像的content特征时采用高层特征。另一个点，从Figure1最上面的style reconstructions可以看出，不同层的特征表达有不同的视觉效果，因此在后面提取style feature map的时候采用的是多层特征的融合，这样风格表达会更加丰富。</a:t>
            </a:r>
            <a:endParaRPr lang="zh-CN" altLang="en-US"/>
          </a:p>
          <a:p>
            <a:r>
              <a:rPr lang="zh-CN" altLang="en-US"/>
              <a:t>————————————————</a:t>
            </a:r>
            <a:endParaRPr lang="zh-CN" altLang="en-US"/>
          </a:p>
          <a:p>
            <a:r>
              <a:rPr lang="zh-CN" altLang="en-US"/>
              <a:t>版权声明：本文为CSDN博主「AI之路」的原创文章，遵循CC 4.0 BY-SA版权协议，转载请附上原文出处链接及本声明。</a:t>
            </a:r>
            <a:endParaRPr lang="zh-CN" altLang="en-US"/>
          </a:p>
          <a:p>
            <a:r>
              <a:rPr lang="zh-CN" altLang="en-US"/>
              <a:t>原文链接：https://blog.csdn.net/u014380165/article/details/76286047</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需要输入一张待转换的图像和一张风格图像，在文中这两张图像在提取特征之前都会resize到相同的尺寸。另外文章的CNN主网络采用的是19层的VGG。接下来详细介绍本文的算法。</a:t>
            </a:r>
            <a:endParaRPr lang="zh-CN" altLang="en-US"/>
          </a:p>
          <a:p>
            <a:r>
              <a:rPr lang="zh-CN" altLang="en-US"/>
              <a:t>Fgiure1介绍了后面要用到的一个很重要的观点（主要根据Figure1最下面的content reconstructions 结果）：网络的高层特征一般是关于输入图像的物体和布局等信息，低层特征一般表达输入图像的像素信息。也就是说在提取content特征时，不同层的表达效果是不一样的，本文在后面提取图像的content特征时采用高层特征。另一个点，从Figure1最上面的style reconstructions可以看出，不同层的特征表达有不同的视觉效果，因此在后面提取style feature map的时候采用的是多层特征的融合，这样风格表达会更加丰富。</a:t>
            </a:r>
            <a:endParaRPr lang="zh-CN" altLang="en-US"/>
          </a:p>
          <a:p>
            <a:r>
              <a:rPr lang="zh-CN" altLang="en-US"/>
              <a:t>————————————————</a:t>
            </a:r>
            <a:endParaRPr lang="zh-CN" altLang="en-US"/>
          </a:p>
          <a:p>
            <a:r>
              <a:rPr lang="zh-CN" altLang="en-US"/>
              <a:t>版权声明：本文为CSDN博主「AI之路」的原创文章，遵循CC 4.0 BY-SA版权协议，转载请附上原文出处链接及本声明。</a:t>
            </a:r>
            <a:endParaRPr lang="zh-CN" altLang="en-US"/>
          </a:p>
          <a:p>
            <a:r>
              <a:rPr lang="zh-CN" altLang="en-US"/>
              <a:t>原文链接：https://blog.csdn.net/u014380165/article/details/76286047</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这是本节课算法的核心</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在算法图的左边</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a表示风格图像，a作为VGG网络的输入，这样VGG的每个卷积层都可以得到很多特征图，用A</a:t>
            </a:r>
            <a:r>
              <a:rPr lang="en-US" altLang="zh-CN"/>
              <a:t>l</a:t>
            </a:r>
            <a:r>
              <a:rPr lang="zh-CN" altLang="en-US"/>
              <a:t>表示，l表示层，因为输入是风格图像，所以这些Al可以称为风格特征表示。这里每一层的特征Al都将被保存下来，可以看每个卷积层的右边都有一个箭头指向生成的特征图。</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算法图的右边</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，p表示内容图像，即输入的待转换的图像），同样作为VGG网络的输入，经过多个卷积和pool层，每层都会生成很多feature map，用Pl表示，并称之为content representation。</a:t>
            </a:r>
            <a:endParaRPr lang="zh-CN" altLang="en-US"/>
          </a:p>
          <a:p>
            <a:r>
              <a:rPr lang="zh-CN" altLang="en-US"/>
              <a:t>这里只保存conv4层的feature map，可以看Figure2右边的conv4层的左边有一个箭头指向生成的feature map。至于为什么要采用高层信息，前面在介绍Figure1的时候已经解释了。</a:t>
            </a:r>
            <a:endParaRPr lang="zh-CN" altLang="en-US"/>
          </a:p>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至于为什么要采用高层信息，前面在介绍Figure1的时候已经解释了。</a:t>
            </a:r>
            <a:endParaRPr lang="zh-CN" altLang="en-US"/>
          </a:p>
          <a:p>
            <a:r>
              <a:rPr lang="zh-CN" altLang="en-US"/>
              <a:t>一般来说，越靠近输入层，越容易抽取图像的细节信息；反之，则越容易抽取图像的全局信息。 </a:t>
            </a:r>
            <a:endParaRPr lang="zh-CN" altLang="en-US"/>
          </a:p>
          <a:p>
            <a:r>
              <a:rPr lang="zh-CN" altLang="en-US"/>
              <a:t>为了避免合成图像过多保留内容图像的细节，我们选择VGG较靠近输出的层，即内容层，来输出图像的内容特征。 </a:t>
            </a:r>
            <a:endParaRPr lang="zh-CN" altLang="en-US"/>
          </a:p>
          <a:p>
            <a:r>
              <a:rPr lang="zh-CN" altLang="en-US">
                <a:sym typeface="+mn-ea"/>
              </a:rPr>
              <a:t>Figure5表示对于提取图像的content信息时采用高层和低层特征的效果对比。可以看出从Conv2_2提取的特征会更多地保留原图的细节信息</a:t>
            </a:r>
            <a:endParaRPr lang="zh-CN" altLang="en-US"/>
          </a:p>
          <a:p>
            <a:endParaRPr lang="zh-CN" altLang="en-US"/>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这是本节课算法的核心</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最近，抖音推出了一款动漫特效滤镜“变身漫画”，能够让用户在直播中，把自己的现实形象瞬间转变为二次元“画风”。对于动漫二次元爱好者来说，“打破次元壁，变身纸片人”这种自娱自乐方式可谓久玩不腻，在此之前，各种美颜修图和视频直播类app也都纷纷开发了类似功能，但没有一个能够让用户拥有“二次元分身”。那么，这种能够“动起来”的二次元滤镜，背后隐藏什么黑科技呢？</a:t>
            </a:r>
            <a:endParaRPr lang="zh-CN" altLang="en-US"/>
          </a:p>
          <a:p>
            <a:endParaRPr lang="zh-CN" altLang="en-US"/>
          </a:p>
          <a:p>
            <a:r>
              <a:rPr lang="zh-CN" altLang="en-US">
                <a:sym typeface="+mn-ea"/>
              </a:rPr>
              <a:t>著名电竞选手PDD秒变二次元美少年，观众纷纷表示：“裂开了”</a:t>
            </a:r>
            <a:endParaRPr lang="zh-CN" altLang="en-US"/>
          </a:p>
          <a:p>
            <a:r>
              <a:rPr lang="zh-CN" altLang="en-US">
                <a:sym typeface="+mn-ea"/>
              </a:rPr>
              <a:t>Mondrian：皮特·蒙德里安（Piet Mondrian），荷兰画家，风格派运动幕后艺术家和非具象绘画的创始者之一，对后代的建筑、设计等影响很大。自称“新造型主义”，又称“几何形体派”。</a:t>
            </a:r>
            <a:endParaRPr lang="zh-CN" altLang="en-US">
              <a:sym typeface="+mn-ea"/>
            </a:endParaRPr>
          </a:p>
          <a:p>
            <a:r>
              <a:rPr lang="zh-CN" altLang="en-US">
                <a:sym typeface="+mn-ea"/>
              </a:rPr>
              <a:t>Electric：理工党、科幻迷一定会喜欢这款滤镜，将整个画面变成荧光蓝，营造了十足的科幻感和未来感。</a:t>
            </a:r>
            <a:endParaRPr lang="zh-CN" altLang="en-US"/>
          </a:p>
          <a:p>
            <a:r>
              <a:rPr lang="zh-CN" altLang="en-US"/>
              <a:t>Roy：罗伊·利希滕斯坦（Roy Lichtenstein），美国波普艺术家。其作品常以卡通人物作为画中主角，后又模仿通俗连环画，创作了一批以少女为主题的爱情画和以空战为内容的战争画。</a:t>
            </a:r>
            <a:endParaRPr lang="zh-CN" altLang="en-US"/>
          </a:p>
          <a:p>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算法图</a:t>
            </a:r>
            <a:r>
              <a:rPr lang="zh-CN" altLang="en-US"/>
              <a:t>的中间，x表示生成的随机白噪声图像，用来描述最后生成的合成图像。同样作为VGG网络的输入，这样每个卷积层都可以计算出style features Gl和content fetures Fl。这里的content features FI是每个卷积层的feature map，style features Gl是根据Fl利用Gram矩阵计算得到的</a:t>
            </a:r>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算法图</a:t>
            </a:r>
            <a:r>
              <a:rPr lang="zh-CN" altLang="en-US"/>
              <a:t>的中间，x表示生成的随机白噪声图像，用来描述最后生成的合成图像。同样作为VGG网络的输入，这样每个卷积层都可以计算出style features Gl和content fetures Fl。这里的content features FI是每个卷积层的feature map，style features Gl是根据Fl利用Gram矩阵计算得到的</a:t>
            </a:r>
            <a:endParaRPr lang="zh-CN" altLang="en-US"/>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算法图</a:t>
            </a:r>
            <a:r>
              <a:rPr lang="zh-CN" altLang="en-US"/>
              <a:t>的中间，x表示生成的随机白噪声图像，用来描述最后生成的合成图像。同样作为VGG网络的输入，这样每个卷积层都可以计算出style features Gl和content fetures Fl。这里的content features FI是每个卷积层的feature map，style features Gl是根据Fl利用Gram矩阵计算得到的</a:t>
            </a:r>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算法图</a:t>
            </a:r>
            <a:r>
              <a:rPr lang="zh-CN" altLang="en-US"/>
              <a:t>的中间，x表示生成的随机白噪声图像，用来描述最后生成的合成图像。同样作为VGG网络的输入，这样每个卷积层都可以计算出style features Gl和content fetures Fl。这里的content features FI是每个卷积层的feature map，style features Gl是根据Fl利用Gram矩阵计算得到的</a:t>
            </a:r>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内容损失使合成图像与内容图像在内容特征上接近</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内容损失使合成图像与内容图像在内容特征上接近</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风格损失使合成图像与风格图像在风格特征上接近</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风格损失使合成图像与风格图像在风格特征上接近</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最上面的右边的公式是网络训练的总的loss，这个loss包含congtent和style两部分，且都有系数来控制权重，接下来会详细介绍这个loss是怎么计算得到的。</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chuō</a:t>
            </a:r>
            <a:endParaRPr lang="zh-CN" altLang="en-US"/>
          </a:p>
          <a:p>
            <a:r>
              <a:rPr lang="zh-CN" altLang="en-US"/>
              <a:t>用CNN网络来做图像风格迁移，是2016年的CVPR上一篇论文的思想</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输入是一张待转换的图像和一张风格图像，在文中这两张图像在提取特征之前都会resize到相同的尺寸。</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CNN主网络采用的是19层的VGG</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介绍了网络架构要用到的一个很重要的观点：网络的高层特征一般是关于输入图像的物体和布局等信息，低层特征一般表达输入图像的像素信息。</a:t>
            </a:r>
            <a:endParaRPr lang="zh-CN" altLang="en-US"/>
          </a:p>
          <a:p>
            <a:r>
              <a:rPr lang="zh-CN" altLang="en-US"/>
              <a:t>也就是说在提取content特征时，不同层的表达效果是不一样的，本文在后面提取图像的content特征时采用高层特征。</a:t>
            </a:r>
            <a:endParaRPr lang="zh-CN" altLang="en-US"/>
          </a:p>
          <a:p>
            <a:r>
              <a:rPr lang="zh-CN" altLang="en-US"/>
              <a:t>另一个点，从Figure1最上面的style reconstructions可以看出，不同层的特征表达有不同的视觉效果，因此在后面提取style feature map的时候采用的是多层特征的融合，这样风格表达会更加丰富。</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需要输入一张待转换的图像和一张风格图像，在文中这两张图像在提取特征之前都会resize到相同的尺寸。另外文章的CNN主网络采用的是19层的VGG。接下来详细介绍本文的算法。</a:t>
            </a:r>
            <a:endParaRPr lang="zh-CN" altLang="en-US"/>
          </a:p>
          <a:p>
            <a:r>
              <a:rPr lang="zh-CN" altLang="en-US"/>
              <a:t>Fgiure1介绍了后面要用到的一个很重要的观点（主要根据Figure1最下面的content reconstructions 结果）：网络的高层特征一般是关于输入图像的物体和布局等信息，低层特征一般表达输入图像的像素信息。也就是说在提取content特征时，不同层的表达效果是不一样的，本文在后面提取图像的content特征时采用高层特征。另一个点，从Figure1最上面的style reconstructions可以看出，不同层的特征表达有不同的视觉效果，因此在后面提取style feature map的时候采用的是多层特征的融合，这样风格表达会更加丰富。</a:t>
            </a:r>
            <a:endParaRPr lang="zh-CN" altLang="en-US"/>
          </a:p>
          <a:p>
            <a:r>
              <a:rPr lang="zh-CN" altLang="en-US"/>
              <a:t>————————————————</a:t>
            </a:r>
            <a:endParaRPr lang="zh-CN" altLang="en-US"/>
          </a:p>
          <a:p>
            <a:r>
              <a:rPr lang="zh-CN" altLang="en-US"/>
              <a:t>版权声明：本文为CSDN博主「AI之路」的原创文章，遵循CC 4.0 BY-SA版权协议，转载请附上原文出处链接及本声明。</a:t>
            </a:r>
            <a:endParaRPr lang="zh-CN" altLang="en-US"/>
          </a:p>
          <a:p>
            <a:r>
              <a:rPr lang="zh-CN" altLang="en-US"/>
              <a:t>原文链接：https://blog.csdn.net/u014380165/article/details/76286047</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需要输入一张待转换的图像和一张风格图像，在文中这两张图像在提取特征之前都会resize到相同的尺寸。另外文章的CNN主网络采用的是19层的VGG。接下来详细介绍本文的算法。</a:t>
            </a:r>
            <a:endParaRPr lang="zh-CN" altLang="en-US"/>
          </a:p>
          <a:p>
            <a:r>
              <a:rPr lang="zh-CN" altLang="en-US"/>
              <a:t>Fgiure1介绍了后面要用到的一个很重要的观点（主要根据Figure1最下面的content reconstructions 结果）：网络的高层特征一般是关于输入图像的物体和布局等信息，低层特征一般表达输入图像的像素信息。也就是说在提取content特征时，不同层的表达效果是不一样的，本文在后面提取图像的content特征时采用高层特征。另一个点，从Figure1最上面的style reconstructions可以看出，不同层的特征表达有不同的视觉效果，因此在后面提取style feature map的时候采用的是多层特征的融合，这样风格表达会更加丰富。</a:t>
            </a:r>
            <a:endParaRPr lang="zh-CN" altLang="en-US"/>
          </a:p>
          <a:p>
            <a:r>
              <a:rPr lang="zh-CN" altLang="en-US"/>
              <a:t>————————————————</a:t>
            </a:r>
            <a:endParaRPr lang="zh-CN" altLang="en-US"/>
          </a:p>
          <a:p>
            <a:r>
              <a:rPr lang="zh-CN" altLang="en-US"/>
              <a:t>版权声明：本文为CSDN博主「AI之路」的原创文章，遵循CC 4.0 BY-SA版权协议，转载请附上原文出处链接及本声明。</a:t>
            </a:r>
            <a:endParaRPr lang="zh-CN" altLang="en-US"/>
          </a:p>
          <a:p>
            <a:r>
              <a:rPr lang="zh-CN" altLang="en-US"/>
              <a:t>原文链接：https://blog.csdn.net/u014380165/article/details/76286047</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_Title Slide">
    <p:spTree>
      <p:nvGrpSpPr>
        <p:cNvPr id="1" name=""/>
        <p:cNvGrpSpPr/>
        <p:nvPr/>
      </p:nvGrpSpPr>
      <p:grpSpPr>
        <a:xfrm>
          <a:off x="0" y="0"/>
          <a:ext cx="0" cy="0"/>
          <a:chOff x="0" y="0"/>
          <a:chExt cx="0" cy="0"/>
        </a:xfrm>
      </p:grpSpPr>
      <p:sp>
        <p:nvSpPr>
          <p:cNvPr id="4" name="图片占位符 3"/>
          <p:cNvSpPr>
            <a:spLocks noGrp="1"/>
          </p:cNvSpPr>
          <p:nvPr>
            <p:ph type="pic" sz="quarter" idx="10"/>
          </p:nvPr>
        </p:nvSpPr>
        <p:spPr>
          <a:xfrm>
            <a:off x="0" y="0"/>
            <a:ext cx="5321300" cy="6858000"/>
          </a:xfrm>
          <a:custGeom>
            <a:avLst/>
            <a:gdLst>
              <a:gd name="connsiteX0" fmla="*/ 0 w 5321300"/>
              <a:gd name="connsiteY0" fmla="*/ 0 h 6858000"/>
              <a:gd name="connsiteX1" fmla="*/ 44641 w 5321300"/>
              <a:gd name="connsiteY1" fmla="*/ 0 h 6858000"/>
              <a:gd name="connsiteX2" fmla="*/ 624134 w 5321300"/>
              <a:gd name="connsiteY2" fmla="*/ 0 h 6858000"/>
              <a:gd name="connsiteX3" fmla="*/ 624135 w 5321300"/>
              <a:gd name="connsiteY3" fmla="*/ 1 h 6858000"/>
              <a:gd name="connsiteX4" fmla="*/ 1241880 w 5321300"/>
              <a:gd name="connsiteY4" fmla="*/ 1 h 6858000"/>
              <a:gd name="connsiteX5" fmla="*/ 1892338 w 5321300"/>
              <a:gd name="connsiteY5" fmla="*/ 1 h 6858000"/>
              <a:gd name="connsiteX6" fmla="*/ 5321300 w 5321300"/>
              <a:gd name="connsiteY6" fmla="*/ 3429000 h 6858000"/>
              <a:gd name="connsiteX7" fmla="*/ 1892338 w 5321300"/>
              <a:gd name="connsiteY7" fmla="*/ 6858000 h 6858000"/>
              <a:gd name="connsiteX8" fmla="*/ 1241880 w 5321300"/>
              <a:gd name="connsiteY8" fmla="*/ 6858000 h 6858000"/>
              <a:gd name="connsiteX9" fmla="*/ 1231901 w 5321300"/>
              <a:gd name="connsiteY9" fmla="*/ 6858000 h 6858000"/>
              <a:gd name="connsiteX10" fmla="*/ 624134 w 5321300"/>
              <a:gd name="connsiteY10" fmla="*/ 6858000 h 6858000"/>
              <a:gd name="connsiteX11" fmla="*/ 581442 w 5321300"/>
              <a:gd name="connsiteY11" fmla="*/ 6858000 h 6858000"/>
              <a:gd name="connsiteX12" fmla="*/ 44641 w 5321300"/>
              <a:gd name="connsiteY12" fmla="*/ 6858000 h 6858000"/>
              <a:gd name="connsiteX13" fmla="*/ 0 w 5321300"/>
              <a:gd name="connsiteY13" fmla="*/ 6858000 h 6858000"/>
              <a:gd name="connsiteX14" fmla="*/ 0 w 5321300"/>
              <a:gd name="connsiteY14" fmla="*/ 4968005 h 6858000"/>
              <a:gd name="connsiteX15" fmla="*/ 1538988 w 5321300"/>
              <a:gd name="connsiteY15" fmla="*/ 3429000 h 6858000"/>
              <a:gd name="connsiteX16" fmla="*/ 0 w 5321300"/>
              <a:gd name="connsiteY16" fmla="*/ 18899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21300" h="6858000">
                <a:moveTo>
                  <a:pt x="0" y="0"/>
                </a:moveTo>
                <a:lnTo>
                  <a:pt x="44641" y="0"/>
                </a:lnTo>
                <a:lnTo>
                  <a:pt x="624134" y="0"/>
                </a:lnTo>
                <a:lnTo>
                  <a:pt x="624135" y="1"/>
                </a:lnTo>
                <a:lnTo>
                  <a:pt x="1241880" y="1"/>
                </a:lnTo>
                <a:lnTo>
                  <a:pt x="1892338" y="1"/>
                </a:lnTo>
                <a:lnTo>
                  <a:pt x="5321300" y="3429000"/>
                </a:lnTo>
                <a:lnTo>
                  <a:pt x="1892338" y="6858000"/>
                </a:lnTo>
                <a:lnTo>
                  <a:pt x="1241880" y="6858000"/>
                </a:lnTo>
                <a:lnTo>
                  <a:pt x="1231901" y="6858000"/>
                </a:lnTo>
                <a:lnTo>
                  <a:pt x="624134" y="6858000"/>
                </a:lnTo>
                <a:lnTo>
                  <a:pt x="581442" y="6858000"/>
                </a:lnTo>
                <a:lnTo>
                  <a:pt x="44641" y="6858000"/>
                </a:lnTo>
                <a:lnTo>
                  <a:pt x="0" y="6858000"/>
                </a:lnTo>
                <a:lnTo>
                  <a:pt x="0" y="4968005"/>
                </a:lnTo>
                <a:lnTo>
                  <a:pt x="1538988" y="3429000"/>
                </a:lnTo>
                <a:lnTo>
                  <a:pt x="0" y="1889995"/>
                </a:lnTo>
                <a:close/>
              </a:path>
            </a:pathLst>
          </a:custGeom>
        </p:spPr>
        <p:txBody>
          <a:bodyPr wrap="square">
            <a:noAutofit/>
          </a:bodyPr>
          <a:lstStyle>
            <a:lvl1pPr marL="0" indent="0" algn="ctr">
              <a:buNone/>
              <a:defRPr sz="2500">
                <a:solidFill>
                  <a:schemeClr val="tx1">
                    <a:lumMod val="65000"/>
                    <a:lumOff val="35000"/>
                  </a:schemeClr>
                </a:solidFill>
              </a:defRPr>
            </a:lvl1pPr>
          </a:lstStyle>
          <a:p>
            <a:endParaRPr lang="id-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a:xfrm>
            <a:off x="838200" y="6356351"/>
            <a:ext cx="2743200" cy="365125"/>
          </a:xfrm>
        </p:spPr>
        <p:txBody>
          <a:bodyPr/>
          <a:lstStyle/>
          <a:p>
            <a:fld id="{DD7C24B7-078A-174E-968A-4DB2D4C579DA}" type="datetimeFigureOut">
              <a:rPr kumimoji="1" lang="zh-CN" altLang="en-US" smtClean="0"/>
            </a:fld>
            <a:endParaRPr kumimoji="1" lang="zh-CN" altLang="en-US"/>
          </a:p>
        </p:txBody>
      </p:sp>
      <p:sp>
        <p:nvSpPr>
          <p:cNvPr id="5" name="Footer Placeholder 4"/>
          <p:cNvSpPr>
            <a:spLocks noGrp="1"/>
          </p:cNvSpPr>
          <p:nvPr>
            <p:ph type="ftr" sz="quarter" idx="11"/>
          </p:nvPr>
        </p:nvSpPr>
        <p:spPr>
          <a:xfrm>
            <a:off x="4038600" y="6356351"/>
            <a:ext cx="4114800" cy="365125"/>
          </a:xfrm>
        </p:spPr>
        <p:txBody>
          <a:bodyPr/>
          <a:lstStyle/>
          <a:p>
            <a:endParaRPr kumimoji="1" lang="zh-CN" altLang="en-US"/>
          </a:p>
        </p:txBody>
      </p:sp>
      <p:sp>
        <p:nvSpPr>
          <p:cNvPr id="6" name="Slide Number Placeholder 5"/>
          <p:cNvSpPr>
            <a:spLocks noGrp="1"/>
          </p:cNvSpPr>
          <p:nvPr>
            <p:ph type="sldNum" sz="quarter" idx="12"/>
          </p:nvPr>
        </p:nvSpPr>
        <p:spPr>
          <a:xfrm>
            <a:off x="8610600" y="6356351"/>
            <a:ext cx="2743200" cy="365125"/>
          </a:xfrm>
        </p:spPr>
        <p:txBody>
          <a:bodyPr/>
          <a:lstStyle/>
          <a:p>
            <a:fld id="{8BD07035-549F-524F-AB7C-183B648C676B}"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9_Title Slide">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703923" y="2163201"/>
            <a:ext cx="10784155" cy="2071761"/>
          </a:xfrm>
          <a:prstGeom prst="rect">
            <a:avLst/>
          </a:prstGeom>
          <a:solidFill>
            <a:schemeClr val="bg1">
              <a:lumMod val="95000"/>
              <a:alpha val="50000"/>
            </a:schemeClr>
          </a:solidFill>
        </p:spPr>
        <p:txBody>
          <a:bodyPr/>
          <a:lstStyle>
            <a:lvl1pPr marL="0" indent="0" algn="ctr">
              <a:buNone/>
              <a:defRPr sz="1750">
                <a:solidFill>
                  <a:schemeClr val="tx1">
                    <a:lumMod val="50000"/>
                    <a:lumOff val="50000"/>
                  </a:schemeClr>
                </a:solidFill>
              </a:defRPr>
            </a:lvl1pPr>
          </a:lstStyle>
          <a:p>
            <a:endParaRPr lang="id-ID"/>
          </a:p>
        </p:txBody>
      </p:sp>
      <p:sp>
        <p:nvSpPr>
          <p:cNvPr id="4" name="Title 4"/>
          <p:cNvSpPr>
            <a:spLocks noGrp="1"/>
          </p:cNvSpPr>
          <p:nvPr>
            <p:ph type="title" hasCustomPrompt="1"/>
          </p:nvPr>
        </p:nvSpPr>
        <p:spPr>
          <a:xfrm>
            <a:off x="2315918" y="514494"/>
            <a:ext cx="7560164" cy="699400"/>
          </a:xfrm>
          <a:prstGeom prst="rect">
            <a:avLst/>
          </a:prstGeom>
        </p:spPr>
        <p:txBody>
          <a:bodyPr/>
          <a:lstStyle>
            <a:lvl1pPr algn="ctr">
              <a:defRPr sz="4000" b="0">
                <a:solidFill>
                  <a:schemeClr val="tx2">
                    <a:lumMod val="75000"/>
                  </a:schemeClr>
                </a:solidFill>
                <a:latin typeface="+mj-lt"/>
                <a:ea typeface="阿里巴巴普惠体 L" panose="00020600040101010101" pitchFamily="18" charset="-122"/>
                <a:cs typeface="Futura Bk BT" panose="020B0502020204020303" pitchFamily="34" charset="0"/>
              </a:defRPr>
            </a:lvl1pPr>
          </a:lstStyle>
          <a:p>
            <a:r>
              <a:rPr lang="id-ID" dirty="0"/>
              <a:t>INSERT TITLE IN HERE</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decel="74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0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983044"/>
            <a:ext cx="6096000" cy="3976431"/>
          </a:xfrm>
          <a:prstGeom prst="rect">
            <a:avLst/>
          </a:prstGeom>
          <a:solidFill>
            <a:schemeClr val="bg1">
              <a:lumMod val="95000"/>
              <a:alpha val="50000"/>
            </a:schemeClr>
          </a:solidFill>
        </p:spPr>
        <p:txBody>
          <a:bodyPr/>
          <a:lstStyle>
            <a:lvl1pPr marL="0" indent="0" algn="ctr">
              <a:buNone/>
              <a:defRPr sz="1750">
                <a:solidFill>
                  <a:schemeClr val="tx1">
                    <a:lumMod val="50000"/>
                    <a:lumOff val="50000"/>
                  </a:schemeClr>
                </a:solidFill>
              </a:defRPr>
            </a:lvl1pPr>
          </a:lstStyle>
          <a:p>
            <a:endParaRPr lang="id-ID"/>
          </a:p>
        </p:txBody>
      </p:sp>
      <p:sp>
        <p:nvSpPr>
          <p:cNvPr id="3" name="Title 4"/>
          <p:cNvSpPr>
            <a:spLocks noGrp="1"/>
          </p:cNvSpPr>
          <p:nvPr>
            <p:ph type="title" hasCustomPrompt="1"/>
          </p:nvPr>
        </p:nvSpPr>
        <p:spPr>
          <a:xfrm>
            <a:off x="2315918" y="514494"/>
            <a:ext cx="7560164" cy="699400"/>
          </a:xfrm>
          <a:prstGeom prst="rect">
            <a:avLst/>
          </a:prstGeom>
        </p:spPr>
        <p:txBody>
          <a:bodyPr/>
          <a:lstStyle>
            <a:lvl1pPr algn="ctr">
              <a:defRPr sz="4000" b="0">
                <a:solidFill>
                  <a:schemeClr val="tx2">
                    <a:lumMod val="75000"/>
                  </a:schemeClr>
                </a:solidFill>
                <a:latin typeface="+mj-lt"/>
                <a:ea typeface="阿里巴巴普惠体 L" panose="00020600040101010101" pitchFamily="18" charset="-122"/>
                <a:cs typeface="Futura Bk BT" panose="020B0502020204020303" pitchFamily="34" charset="0"/>
              </a:defRPr>
            </a:lvl1pPr>
          </a:lstStyle>
          <a:p>
            <a:r>
              <a:rPr lang="id-ID" dirty="0"/>
              <a:t>INSERT TITLE IN HERE</a:t>
            </a:r>
            <a:endParaRPr lang="id-ID"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74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8_Title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6" name="Picture Placeholder 2"/>
          <p:cNvSpPr>
            <a:spLocks noGrp="1"/>
          </p:cNvSpPr>
          <p:nvPr>
            <p:ph type="pic" sz="quarter" idx="10" hasCustomPrompt="1"/>
          </p:nvPr>
        </p:nvSpPr>
        <p:spPr>
          <a:xfrm>
            <a:off x="0" y="-1"/>
            <a:ext cx="5308600" cy="6857999"/>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endParaRPr lang="en-ID" dirty="0"/>
          </a:p>
        </p:txBody>
      </p:sp>
      <p:sp>
        <p:nvSpPr>
          <p:cNvPr id="7" name="Picture Placeholder 2"/>
          <p:cNvSpPr>
            <a:spLocks noGrp="1"/>
          </p:cNvSpPr>
          <p:nvPr>
            <p:ph type="pic" sz="quarter" idx="11" hasCustomPrompt="1"/>
          </p:nvPr>
        </p:nvSpPr>
        <p:spPr>
          <a:xfrm>
            <a:off x="5308600" y="1"/>
            <a:ext cx="6883402" cy="6857999"/>
          </a:xfrm>
          <a:prstGeom prst="rect">
            <a:avLst/>
          </a:prstGeom>
          <a:solidFill>
            <a:schemeClr val="bg1">
              <a:lumMod val="95000"/>
            </a:schemeClr>
          </a:solidFill>
        </p:spPr>
        <p:txBody>
          <a:bodyPr/>
          <a:lstStyle>
            <a:lvl1pPr marL="0" indent="0">
              <a:buNone/>
              <a:defRPr sz="18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ID" dirty="0"/>
              <a:t>Image Placeholder</a:t>
            </a:r>
            <a:endParaRPr lang="en-ID"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99_Custom Layout">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9028176" y="164592"/>
            <a:ext cx="3163824" cy="6693408"/>
          </a:xfrm>
          <a:custGeom>
            <a:avLst/>
            <a:gdLst>
              <a:gd name="connsiteX0" fmla="*/ 3163824 w 3163824"/>
              <a:gd name="connsiteY0" fmla="*/ 0 h 6693408"/>
              <a:gd name="connsiteX1" fmla="*/ 3163824 w 3163824"/>
              <a:gd name="connsiteY1" fmla="*/ 6693408 h 6693408"/>
              <a:gd name="connsiteX2" fmla="*/ 0 w 3163824"/>
              <a:gd name="connsiteY2" fmla="*/ 6693408 h 6693408"/>
            </a:gdLst>
            <a:ahLst/>
            <a:cxnLst>
              <a:cxn ang="0">
                <a:pos x="connsiteX0" y="connsiteY0"/>
              </a:cxn>
              <a:cxn ang="0">
                <a:pos x="connsiteX1" y="connsiteY1"/>
              </a:cxn>
              <a:cxn ang="0">
                <a:pos x="connsiteX2" y="connsiteY2"/>
              </a:cxn>
            </a:cxnLst>
            <a:rect l="l" t="t" r="r" b="b"/>
            <a:pathLst>
              <a:path w="3163824" h="6693408">
                <a:moveTo>
                  <a:pt x="3163824" y="0"/>
                </a:moveTo>
                <a:lnTo>
                  <a:pt x="3163824" y="6693408"/>
                </a:lnTo>
                <a:lnTo>
                  <a:pt x="0" y="6693408"/>
                </a:lnTo>
                <a:close/>
              </a:path>
            </a:pathLst>
          </a:custGeom>
          <a:solidFill>
            <a:schemeClr val="bg1">
              <a:lumMod val="95000"/>
            </a:schemeClr>
          </a:solidFill>
          <a:ln>
            <a:noFill/>
          </a:ln>
        </p:spPr>
        <p:txBody>
          <a:bodyPr rtlCol="0">
            <a:noAutofit/>
          </a:bodyPr>
          <a:lstStyle>
            <a:lvl1pPr>
              <a:defRPr sz="1500">
                <a:solidFill>
                  <a:srgbClr val="00B0F0"/>
                </a:solidFill>
              </a:defRPr>
            </a:lvl1pPr>
          </a:lstStyle>
          <a:p>
            <a:pPr lvl="0"/>
            <a:r>
              <a:rPr lang="en-US" noProof="0"/>
              <a:t>Click icon to add picture</a:t>
            </a:r>
            <a:endParaRPr lang="id-ID" noProof="0"/>
          </a:p>
        </p:txBody>
      </p:sp>
      <p:sp>
        <p:nvSpPr>
          <p:cNvPr id="13" name="Picture Placeholder 12"/>
          <p:cNvSpPr>
            <a:spLocks noGrp="1"/>
          </p:cNvSpPr>
          <p:nvPr>
            <p:ph type="pic" sz="quarter" idx="12"/>
          </p:nvPr>
        </p:nvSpPr>
        <p:spPr>
          <a:xfrm>
            <a:off x="6190488" y="0"/>
            <a:ext cx="6001512" cy="6858000"/>
          </a:xfrm>
          <a:custGeom>
            <a:avLst/>
            <a:gdLst>
              <a:gd name="connsiteX0" fmla="*/ 3258761 w 6001512"/>
              <a:gd name="connsiteY0" fmla="*/ 0 h 6858000"/>
              <a:gd name="connsiteX1" fmla="*/ 6001512 w 6001512"/>
              <a:gd name="connsiteY1" fmla="*/ 0 h 6858000"/>
              <a:gd name="connsiteX2" fmla="*/ 2742751 w 6001512"/>
              <a:gd name="connsiteY2" fmla="*/ 6858000 h 6858000"/>
              <a:gd name="connsiteX3" fmla="*/ 0 w 60015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01512" h="6858000">
                <a:moveTo>
                  <a:pt x="3258761" y="0"/>
                </a:moveTo>
                <a:lnTo>
                  <a:pt x="6001512" y="0"/>
                </a:lnTo>
                <a:lnTo>
                  <a:pt x="2742751" y="6858000"/>
                </a:lnTo>
                <a:lnTo>
                  <a:pt x="0" y="6858000"/>
                </a:lnTo>
                <a:close/>
              </a:path>
            </a:pathLst>
          </a:custGeom>
          <a:solidFill>
            <a:schemeClr val="bg1">
              <a:lumMod val="95000"/>
            </a:schemeClr>
          </a:solidFill>
          <a:ln>
            <a:noFill/>
          </a:ln>
        </p:spPr>
        <p:txBody>
          <a:bodyPr rtlCol="0">
            <a:noAutofit/>
          </a:bodyPr>
          <a:lstStyle>
            <a:lvl1pPr>
              <a:defRPr sz="1500">
                <a:solidFill>
                  <a:srgbClr val="00B0F0"/>
                </a:solidFill>
              </a:defRPr>
            </a:lvl1pPr>
          </a:lstStyle>
          <a:p>
            <a:pPr lvl="0"/>
            <a:r>
              <a:rPr lang="en-US" noProof="0"/>
              <a:t>Click icon to add picture</a:t>
            </a:r>
            <a:endParaRPr lang="id-ID"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9_Title Slide">
    <p:spTree>
      <p:nvGrpSpPr>
        <p:cNvPr id="1" name=""/>
        <p:cNvGrpSpPr/>
        <p:nvPr/>
      </p:nvGrpSpPr>
      <p:grpSpPr>
        <a:xfrm>
          <a:off x="0" y="0"/>
          <a:ext cx="0" cy="0"/>
          <a:chOff x="0" y="0"/>
          <a:chExt cx="0" cy="0"/>
        </a:xfrm>
      </p:grpSpPr>
      <p:sp>
        <p:nvSpPr>
          <p:cNvPr id="12" name="Rectangle 11"/>
          <p:cNvSpPr/>
          <p:nvPr userDrawn="1"/>
        </p:nvSpPr>
        <p:spPr>
          <a:xfrm>
            <a:off x="0" y="0"/>
            <a:ext cx="4872038" cy="6858000"/>
          </a:xfrm>
          <a:prstGeom prst="rect">
            <a:avLst/>
          </a:prstGeom>
          <a:gradFill flip="none" rotWithShape="1">
            <a:gsLst>
              <a:gs pos="0">
                <a:schemeClr val="accent1"/>
              </a:gs>
              <a:gs pos="99000">
                <a:schemeClr val="accent1">
                  <a:lumMod val="7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en-GB" sz="1800"/>
          </a:p>
        </p:txBody>
      </p:sp>
      <p:sp>
        <p:nvSpPr>
          <p:cNvPr id="14" name="Oval 13"/>
          <p:cNvSpPr/>
          <p:nvPr userDrawn="1"/>
        </p:nvSpPr>
        <p:spPr>
          <a:xfrm>
            <a:off x="4150433" y="2504248"/>
            <a:ext cx="1776244" cy="17762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047B2BB2-6829-431A-A137-DEBEDFC532EC}"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等线" panose="02010600030101010101" pitchFamily="2" charset="-122"/>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en-US" dirty="0">
                <a:latin typeface="等线" panose="02010600030101010101" pitchFamily="2" charset="-122"/>
              </a:rPr>
            </a:fld>
            <a:endParaRPr lang="en-US" altLang="en-US" dirty="0">
              <a:latin typeface="等线"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047B2BB2-6829-431A-A137-DEBEDFC532EC}"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等线" panose="02010600030101010101" pitchFamily="2" charset="-122"/>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en-US" dirty="0">
                <a:latin typeface="等线" panose="02010600030101010101" pitchFamily="2" charset="-122"/>
              </a:rPr>
            </a:fld>
            <a:endParaRPr lang="en-US" altLang="en-US" dirty="0">
              <a:latin typeface="等线"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6" name="Group 31"/>
          <p:cNvGrpSpPr/>
          <p:nvPr userDrawn="1"/>
        </p:nvGrpSpPr>
        <p:grpSpPr>
          <a:xfrm>
            <a:off x="-1" y="6312933"/>
            <a:ext cx="12192000" cy="545067"/>
            <a:chOff x="-1" y="6312933"/>
            <a:chExt cx="12192000" cy="545067"/>
          </a:xfrm>
          <a:gradFill>
            <a:gsLst>
              <a:gs pos="0">
                <a:schemeClr val="accent1"/>
              </a:gs>
              <a:gs pos="100000">
                <a:schemeClr val="accent1">
                  <a:lumMod val="75000"/>
                </a:schemeClr>
              </a:gs>
            </a:gsLst>
            <a:lin ang="2700000" scaled="0"/>
          </a:gradFill>
        </p:grpSpPr>
        <p:sp>
          <p:nvSpPr>
            <p:cNvPr id="37" name="Isosceles Triangle 24"/>
            <p:cNvSpPr/>
            <p:nvPr/>
          </p:nvSpPr>
          <p:spPr>
            <a:xfrm>
              <a:off x="5272088" y="6312933"/>
              <a:ext cx="1647825" cy="473067"/>
            </a:xfrm>
            <a:custGeom>
              <a:avLst/>
              <a:gdLst>
                <a:gd name="connsiteX0" fmla="*/ 0 w 943428"/>
                <a:gd name="connsiteY0" fmla="*/ 510146 h 510146"/>
                <a:gd name="connsiteX1" fmla="*/ 471714 w 943428"/>
                <a:gd name="connsiteY1" fmla="*/ 0 h 510146"/>
                <a:gd name="connsiteX2" fmla="*/ 943428 w 943428"/>
                <a:gd name="connsiteY2" fmla="*/ 510146 h 510146"/>
                <a:gd name="connsiteX3" fmla="*/ 0 w 943428"/>
                <a:gd name="connsiteY3" fmla="*/ 510146 h 510146"/>
                <a:gd name="connsiteX0-1" fmla="*/ 0 w 943428"/>
                <a:gd name="connsiteY0-2" fmla="*/ 510146 h 510146"/>
                <a:gd name="connsiteX1-3" fmla="*/ 471714 w 943428"/>
                <a:gd name="connsiteY1-4" fmla="*/ 0 h 510146"/>
                <a:gd name="connsiteX2-5" fmla="*/ 943428 w 943428"/>
                <a:gd name="connsiteY2-6" fmla="*/ 510146 h 510146"/>
                <a:gd name="connsiteX3-7" fmla="*/ 0 w 943428"/>
                <a:gd name="connsiteY3-8" fmla="*/ 510146 h 510146"/>
                <a:gd name="connsiteX0-9" fmla="*/ 0 w 943428"/>
                <a:gd name="connsiteY0-10" fmla="*/ 510146 h 510146"/>
                <a:gd name="connsiteX1-11" fmla="*/ 471714 w 943428"/>
                <a:gd name="connsiteY1-12" fmla="*/ 0 h 510146"/>
                <a:gd name="connsiteX2-13" fmla="*/ 943428 w 943428"/>
                <a:gd name="connsiteY2-14" fmla="*/ 510146 h 510146"/>
                <a:gd name="connsiteX3-15" fmla="*/ 0 w 943428"/>
                <a:gd name="connsiteY3-16" fmla="*/ 510146 h 510146"/>
                <a:gd name="connsiteX0-17" fmla="*/ 0 w 943428"/>
                <a:gd name="connsiteY0-18" fmla="*/ 510146 h 510146"/>
                <a:gd name="connsiteX1-19" fmla="*/ 471714 w 943428"/>
                <a:gd name="connsiteY1-20" fmla="*/ 0 h 510146"/>
                <a:gd name="connsiteX2-21" fmla="*/ 943428 w 943428"/>
                <a:gd name="connsiteY2-22" fmla="*/ 510146 h 510146"/>
                <a:gd name="connsiteX3-23" fmla="*/ 0 w 943428"/>
                <a:gd name="connsiteY3-24" fmla="*/ 510146 h 510146"/>
                <a:gd name="connsiteX0-25" fmla="*/ 0 w 943428"/>
                <a:gd name="connsiteY0-26" fmla="*/ 510146 h 510146"/>
                <a:gd name="connsiteX1-27" fmla="*/ 471714 w 943428"/>
                <a:gd name="connsiteY1-28" fmla="*/ 0 h 510146"/>
                <a:gd name="connsiteX2-29" fmla="*/ 943428 w 943428"/>
                <a:gd name="connsiteY2-30" fmla="*/ 510146 h 510146"/>
                <a:gd name="connsiteX3-31" fmla="*/ 0 w 943428"/>
                <a:gd name="connsiteY3-32" fmla="*/ 510146 h 510146"/>
                <a:gd name="connsiteX0-33" fmla="*/ 0 w 943428"/>
                <a:gd name="connsiteY0-34" fmla="*/ 462521 h 462521"/>
                <a:gd name="connsiteX1-35" fmla="*/ 471714 w 943428"/>
                <a:gd name="connsiteY1-36" fmla="*/ 0 h 462521"/>
                <a:gd name="connsiteX2-37" fmla="*/ 943428 w 943428"/>
                <a:gd name="connsiteY2-38" fmla="*/ 462521 h 462521"/>
                <a:gd name="connsiteX3-39" fmla="*/ 0 w 943428"/>
                <a:gd name="connsiteY3-40" fmla="*/ 462521 h 462521"/>
                <a:gd name="connsiteX0-41" fmla="*/ 0 w 943428"/>
                <a:gd name="connsiteY0-42" fmla="*/ 399021 h 399021"/>
                <a:gd name="connsiteX1-43" fmla="*/ 464828 w 943428"/>
                <a:gd name="connsiteY1-44" fmla="*/ 0 h 399021"/>
                <a:gd name="connsiteX2-45" fmla="*/ 943428 w 943428"/>
                <a:gd name="connsiteY2-46" fmla="*/ 399021 h 399021"/>
                <a:gd name="connsiteX3-47" fmla="*/ 0 w 943428"/>
                <a:gd name="connsiteY3-48" fmla="*/ 399021 h 399021"/>
                <a:gd name="connsiteX0-49" fmla="*/ 0 w 943428"/>
                <a:gd name="connsiteY0-50" fmla="*/ 399021 h 399021"/>
                <a:gd name="connsiteX1-51" fmla="*/ 464828 w 943428"/>
                <a:gd name="connsiteY1-52" fmla="*/ 0 h 399021"/>
                <a:gd name="connsiteX2-53" fmla="*/ 943428 w 943428"/>
                <a:gd name="connsiteY2-54" fmla="*/ 399021 h 399021"/>
                <a:gd name="connsiteX3-55" fmla="*/ 0 w 943428"/>
                <a:gd name="connsiteY3-56" fmla="*/ 399021 h 399021"/>
                <a:gd name="connsiteX0-57" fmla="*/ 0 w 943428"/>
                <a:gd name="connsiteY0-58" fmla="*/ 399021 h 399021"/>
                <a:gd name="connsiteX1-59" fmla="*/ 464828 w 943428"/>
                <a:gd name="connsiteY1-60" fmla="*/ 0 h 399021"/>
                <a:gd name="connsiteX2-61" fmla="*/ 943428 w 943428"/>
                <a:gd name="connsiteY2-62" fmla="*/ 399021 h 399021"/>
                <a:gd name="connsiteX3-63" fmla="*/ 0 w 943428"/>
                <a:gd name="connsiteY3-64" fmla="*/ 399021 h 399021"/>
                <a:gd name="connsiteX0-65" fmla="*/ 0 w 943428"/>
                <a:gd name="connsiteY0-66" fmla="*/ 399021 h 399021"/>
                <a:gd name="connsiteX1-67" fmla="*/ 464828 w 943428"/>
                <a:gd name="connsiteY1-68" fmla="*/ 0 h 399021"/>
                <a:gd name="connsiteX2-69" fmla="*/ 943428 w 943428"/>
                <a:gd name="connsiteY2-70" fmla="*/ 399021 h 399021"/>
                <a:gd name="connsiteX3-71" fmla="*/ 0 w 943428"/>
                <a:gd name="connsiteY3-72" fmla="*/ 399021 h 399021"/>
                <a:gd name="connsiteX0-73" fmla="*/ 0 w 943428"/>
                <a:gd name="connsiteY0-74" fmla="*/ 399021 h 399021"/>
                <a:gd name="connsiteX1-75" fmla="*/ 464828 w 943428"/>
                <a:gd name="connsiteY1-76" fmla="*/ 0 h 399021"/>
                <a:gd name="connsiteX2-77" fmla="*/ 943428 w 943428"/>
                <a:gd name="connsiteY2-78" fmla="*/ 399021 h 399021"/>
                <a:gd name="connsiteX3-79" fmla="*/ 0 w 943428"/>
                <a:gd name="connsiteY3-80" fmla="*/ 399021 h 399021"/>
                <a:gd name="connsiteX0-81" fmla="*/ 0 w 943428"/>
                <a:gd name="connsiteY0-82" fmla="*/ 399021 h 399021"/>
                <a:gd name="connsiteX1-83" fmla="*/ 464828 w 943428"/>
                <a:gd name="connsiteY1-84" fmla="*/ 0 h 399021"/>
                <a:gd name="connsiteX2-85" fmla="*/ 943428 w 943428"/>
                <a:gd name="connsiteY2-86" fmla="*/ 399021 h 399021"/>
                <a:gd name="connsiteX3-87" fmla="*/ 0 w 943428"/>
                <a:gd name="connsiteY3-88" fmla="*/ 399021 h 399021"/>
                <a:gd name="connsiteX0-89" fmla="*/ 0 w 943428"/>
                <a:gd name="connsiteY0-90" fmla="*/ 399021 h 399021"/>
                <a:gd name="connsiteX1-91" fmla="*/ 464828 w 943428"/>
                <a:gd name="connsiteY1-92" fmla="*/ 0 h 399021"/>
                <a:gd name="connsiteX2-93" fmla="*/ 943428 w 943428"/>
                <a:gd name="connsiteY2-94" fmla="*/ 399021 h 399021"/>
                <a:gd name="connsiteX3-95" fmla="*/ 0 w 943428"/>
                <a:gd name="connsiteY3-96" fmla="*/ 399021 h 399021"/>
                <a:gd name="connsiteX0-97" fmla="*/ 0 w 943428"/>
                <a:gd name="connsiteY0-98" fmla="*/ 394012 h 394012"/>
                <a:gd name="connsiteX1-99" fmla="*/ 464828 w 943428"/>
                <a:gd name="connsiteY1-100" fmla="*/ 0 h 394012"/>
                <a:gd name="connsiteX2-101" fmla="*/ 943428 w 943428"/>
                <a:gd name="connsiteY2-102" fmla="*/ 394012 h 394012"/>
                <a:gd name="connsiteX3-103" fmla="*/ 0 w 943428"/>
                <a:gd name="connsiteY3-104" fmla="*/ 394012 h 394012"/>
                <a:gd name="connsiteX0-105" fmla="*/ 0 w 943428"/>
                <a:gd name="connsiteY0-106" fmla="*/ 394012 h 394012"/>
                <a:gd name="connsiteX1-107" fmla="*/ 464828 w 943428"/>
                <a:gd name="connsiteY1-108" fmla="*/ 0 h 394012"/>
                <a:gd name="connsiteX2-109" fmla="*/ 943428 w 943428"/>
                <a:gd name="connsiteY2-110" fmla="*/ 394012 h 394012"/>
                <a:gd name="connsiteX3-111" fmla="*/ 0 w 943428"/>
                <a:gd name="connsiteY3-112" fmla="*/ 394012 h 394012"/>
                <a:gd name="connsiteX0-113" fmla="*/ 0 w 943428"/>
                <a:gd name="connsiteY0-114" fmla="*/ 394012 h 394012"/>
                <a:gd name="connsiteX1-115" fmla="*/ 464828 w 943428"/>
                <a:gd name="connsiteY1-116" fmla="*/ 0 h 394012"/>
                <a:gd name="connsiteX2-117" fmla="*/ 943428 w 943428"/>
                <a:gd name="connsiteY2-118" fmla="*/ 394012 h 394012"/>
                <a:gd name="connsiteX3-119" fmla="*/ 0 w 943428"/>
                <a:gd name="connsiteY3-120" fmla="*/ 394012 h 394012"/>
                <a:gd name="connsiteX0-121" fmla="*/ 0 w 943428"/>
                <a:gd name="connsiteY0-122" fmla="*/ 394012 h 394012"/>
                <a:gd name="connsiteX1-123" fmla="*/ 464828 w 943428"/>
                <a:gd name="connsiteY1-124" fmla="*/ 0 h 394012"/>
                <a:gd name="connsiteX2-125" fmla="*/ 943428 w 943428"/>
                <a:gd name="connsiteY2-126" fmla="*/ 394012 h 394012"/>
                <a:gd name="connsiteX3-127" fmla="*/ 0 w 943428"/>
                <a:gd name="connsiteY3-128" fmla="*/ 394012 h 394012"/>
                <a:gd name="connsiteX0-129" fmla="*/ 0 w 943428"/>
                <a:gd name="connsiteY0-130" fmla="*/ 394012 h 394012"/>
                <a:gd name="connsiteX1-131" fmla="*/ 464828 w 943428"/>
                <a:gd name="connsiteY1-132" fmla="*/ 0 h 394012"/>
                <a:gd name="connsiteX2-133" fmla="*/ 943428 w 943428"/>
                <a:gd name="connsiteY2-134" fmla="*/ 394012 h 394012"/>
                <a:gd name="connsiteX3-135" fmla="*/ 0 w 943428"/>
                <a:gd name="connsiteY3-136" fmla="*/ 394012 h 394012"/>
                <a:gd name="connsiteX0-137" fmla="*/ 0 w 943428"/>
                <a:gd name="connsiteY0-138" fmla="*/ 394012 h 394012"/>
                <a:gd name="connsiteX1-139" fmla="*/ 464828 w 943428"/>
                <a:gd name="connsiteY1-140" fmla="*/ 0 h 394012"/>
                <a:gd name="connsiteX2-141" fmla="*/ 943428 w 943428"/>
                <a:gd name="connsiteY2-142" fmla="*/ 394012 h 394012"/>
                <a:gd name="connsiteX3-143" fmla="*/ 0 w 943428"/>
                <a:gd name="connsiteY3-144" fmla="*/ 394012 h 394012"/>
                <a:gd name="connsiteX0-145" fmla="*/ 0 w 943428"/>
                <a:gd name="connsiteY0-146" fmla="*/ 394012 h 394012"/>
                <a:gd name="connsiteX1-147" fmla="*/ 464828 w 943428"/>
                <a:gd name="connsiteY1-148" fmla="*/ 0 h 394012"/>
                <a:gd name="connsiteX2-149" fmla="*/ 943428 w 943428"/>
                <a:gd name="connsiteY2-150" fmla="*/ 394012 h 394012"/>
                <a:gd name="connsiteX3-151" fmla="*/ 0 w 943428"/>
                <a:gd name="connsiteY3-152" fmla="*/ 394012 h 394012"/>
                <a:gd name="connsiteX0-153" fmla="*/ 0 w 943428"/>
                <a:gd name="connsiteY0-154" fmla="*/ 394012 h 394012"/>
                <a:gd name="connsiteX1-155" fmla="*/ 464828 w 943428"/>
                <a:gd name="connsiteY1-156" fmla="*/ 0 h 394012"/>
                <a:gd name="connsiteX2-157" fmla="*/ 943428 w 943428"/>
                <a:gd name="connsiteY2-158" fmla="*/ 394012 h 394012"/>
                <a:gd name="connsiteX3-159" fmla="*/ 0 w 943428"/>
                <a:gd name="connsiteY3-160" fmla="*/ 394012 h 394012"/>
                <a:gd name="connsiteX0-161" fmla="*/ 0 w 943428"/>
                <a:gd name="connsiteY0-162" fmla="*/ 394012 h 394012"/>
                <a:gd name="connsiteX1-163" fmla="*/ 464828 w 943428"/>
                <a:gd name="connsiteY1-164" fmla="*/ 0 h 394012"/>
                <a:gd name="connsiteX2-165" fmla="*/ 943428 w 943428"/>
                <a:gd name="connsiteY2-166" fmla="*/ 394012 h 394012"/>
                <a:gd name="connsiteX3-167" fmla="*/ 0 w 943428"/>
                <a:gd name="connsiteY3-168" fmla="*/ 394012 h 394012"/>
                <a:gd name="connsiteX0-169" fmla="*/ 0 w 943428"/>
                <a:gd name="connsiteY0-170" fmla="*/ 394012 h 394012"/>
                <a:gd name="connsiteX1-171" fmla="*/ 464828 w 943428"/>
                <a:gd name="connsiteY1-172" fmla="*/ 0 h 394012"/>
                <a:gd name="connsiteX2-173" fmla="*/ 943428 w 943428"/>
                <a:gd name="connsiteY2-174" fmla="*/ 394012 h 394012"/>
                <a:gd name="connsiteX3-175" fmla="*/ 0 w 943428"/>
                <a:gd name="connsiteY3-176" fmla="*/ 394012 h 394012"/>
                <a:gd name="connsiteX0-177" fmla="*/ 0 w 943428"/>
                <a:gd name="connsiteY0-178" fmla="*/ 394012 h 394012"/>
                <a:gd name="connsiteX1-179" fmla="*/ 464828 w 943428"/>
                <a:gd name="connsiteY1-180" fmla="*/ 0 h 394012"/>
                <a:gd name="connsiteX2-181" fmla="*/ 943428 w 943428"/>
                <a:gd name="connsiteY2-182" fmla="*/ 394012 h 394012"/>
                <a:gd name="connsiteX3-183" fmla="*/ 0 w 943428"/>
                <a:gd name="connsiteY3-184" fmla="*/ 394012 h 394012"/>
                <a:gd name="connsiteX0-185" fmla="*/ 0 w 943428"/>
                <a:gd name="connsiteY0-186" fmla="*/ 394012 h 394012"/>
                <a:gd name="connsiteX1-187" fmla="*/ 464828 w 943428"/>
                <a:gd name="connsiteY1-188" fmla="*/ 0 h 394012"/>
                <a:gd name="connsiteX2-189" fmla="*/ 943428 w 943428"/>
                <a:gd name="connsiteY2-190" fmla="*/ 394012 h 394012"/>
                <a:gd name="connsiteX3-191" fmla="*/ 0 w 943428"/>
                <a:gd name="connsiteY3-192" fmla="*/ 394012 h 394012"/>
                <a:gd name="connsiteX0-193" fmla="*/ 0 w 943428"/>
                <a:gd name="connsiteY0-194" fmla="*/ 394012 h 394012"/>
                <a:gd name="connsiteX1-195" fmla="*/ 464828 w 943428"/>
                <a:gd name="connsiteY1-196" fmla="*/ 0 h 394012"/>
                <a:gd name="connsiteX2-197" fmla="*/ 943428 w 943428"/>
                <a:gd name="connsiteY2-198" fmla="*/ 394012 h 394012"/>
                <a:gd name="connsiteX3-199" fmla="*/ 0 w 943428"/>
                <a:gd name="connsiteY3-200" fmla="*/ 394012 h 394012"/>
                <a:gd name="connsiteX0-201" fmla="*/ 0 w 943428"/>
                <a:gd name="connsiteY0-202" fmla="*/ 394012 h 394012"/>
                <a:gd name="connsiteX1-203" fmla="*/ 464828 w 943428"/>
                <a:gd name="connsiteY1-204" fmla="*/ 0 h 394012"/>
                <a:gd name="connsiteX2-205" fmla="*/ 943428 w 943428"/>
                <a:gd name="connsiteY2-206" fmla="*/ 394012 h 394012"/>
                <a:gd name="connsiteX3-207" fmla="*/ 0 w 943428"/>
                <a:gd name="connsiteY3-208" fmla="*/ 394012 h 394012"/>
              </a:gdLst>
              <a:ahLst/>
              <a:cxnLst>
                <a:cxn ang="0">
                  <a:pos x="connsiteX0-1" y="connsiteY0-2"/>
                </a:cxn>
                <a:cxn ang="0">
                  <a:pos x="connsiteX1-3" y="connsiteY1-4"/>
                </a:cxn>
                <a:cxn ang="0">
                  <a:pos x="connsiteX2-5" y="connsiteY2-6"/>
                </a:cxn>
                <a:cxn ang="0">
                  <a:pos x="connsiteX3-7" y="connsiteY3-8"/>
                </a:cxn>
              </a:cxnLst>
              <a:rect l="l" t="t" r="r" b="b"/>
              <a:pathLst>
                <a:path w="943428" h="394012">
                  <a:moveTo>
                    <a:pt x="0" y="394012"/>
                  </a:moveTo>
                  <a:cubicBezTo>
                    <a:pt x="255943" y="258464"/>
                    <a:pt x="241729" y="9821"/>
                    <a:pt x="464828" y="0"/>
                  </a:cubicBezTo>
                  <a:cubicBezTo>
                    <a:pt x="682648" y="7384"/>
                    <a:pt x="665172" y="266005"/>
                    <a:pt x="943428" y="394012"/>
                  </a:cubicBezTo>
                  <a:lnTo>
                    <a:pt x="0" y="3940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ea"/>
                <a:ea typeface="+mj-ea"/>
              </a:endParaRPr>
            </a:p>
          </p:txBody>
        </p:sp>
        <p:sp>
          <p:nvSpPr>
            <p:cNvPr id="38" name="Freeform: Shape 30"/>
            <p:cNvSpPr/>
            <p:nvPr/>
          </p:nvSpPr>
          <p:spPr>
            <a:xfrm flipV="1">
              <a:off x="-1" y="6594797"/>
              <a:ext cx="12192000" cy="263203"/>
            </a:xfrm>
            <a:custGeom>
              <a:avLst/>
              <a:gdLst>
                <a:gd name="connsiteX0" fmla="*/ 0 w 12192000"/>
                <a:gd name="connsiteY0" fmla="*/ 263203 h 263203"/>
                <a:gd name="connsiteX1" fmla="*/ 5456260 w 12192000"/>
                <a:gd name="connsiteY1" fmla="*/ 111020 h 263203"/>
                <a:gd name="connsiteX2" fmla="*/ 6092834 w 12192000"/>
                <a:gd name="connsiteY2" fmla="*/ 149704 h 263203"/>
                <a:gd name="connsiteX3" fmla="*/ 6092825 w 12192000"/>
                <a:gd name="connsiteY3" fmla="*/ 150089 h 263203"/>
                <a:gd name="connsiteX4" fmla="*/ 6096000 w 12192000"/>
                <a:gd name="connsiteY4" fmla="*/ 149896 h 263203"/>
                <a:gd name="connsiteX5" fmla="*/ 6099175 w 12192000"/>
                <a:gd name="connsiteY5" fmla="*/ 150089 h 263203"/>
                <a:gd name="connsiteX6" fmla="*/ 6099167 w 12192000"/>
                <a:gd name="connsiteY6" fmla="*/ 149704 h 263203"/>
                <a:gd name="connsiteX7" fmla="*/ 6735741 w 12192000"/>
                <a:gd name="connsiteY7" fmla="*/ 111020 h 263203"/>
                <a:gd name="connsiteX8" fmla="*/ 12192000 w 12192000"/>
                <a:gd name="connsiteY8" fmla="*/ 263203 h 263203"/>
                <a:gd name="connsiteX9" fmla="*/ 12192000 w 12192000"/>
                <a:gd name="connsiteY9" fmla="*/ 0 h 263203"/>
                <a:gd name="connsiteX10" fmla="*/ 6096000 w 12192000"/>
                <a:gd name="connsiteY10" fmla="*/ 0 h 263203"/>
                <a:gd name="connsiteX11" fmla="*/ 0 w 12192000"/>
                <a:gd name="connsiteY11" fmla="*/ 0 h 263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263203">
                  <a:moveTo>
                    <a:pt x="0" y="263203"/>
                  </a:moveTo>
                  <a:cubicBezTo>
                    <a:pt x="1739800" y="75618"/>
                    <a:pt x="3871578" y="36008"/>
                    <a:pt x="5456260" y="111020"/>
                  </a:cubicBezTo>
                  <a:lnTo>
                    <a:pt x="6092834" y="149704"/>
                  </a:lnTo>
                  <a:lnTo>
                    <a:pt x="6092825" y="150089"/>
                  </a:lnTo>
                  <a:lnTo>
                    <a:pt x="6096000" y="149896"/>
                  </a:lnTo>
                  <a:lnTo>
                    <a:pt x="6099175" y="150089"/>
                  </a:lnTo>
                  <a:lnTo>
                    <a:pt x="6099167" y="149704"/>
                  </a:lnTo>
                  <a:lnTo>
                    <a:pt x="6735741" y="111020"/>
                  </a:lnTo>
                  <a:cubicBezTo>
                    <a:pt x="8320422" y="36008"/>
                    <a:pt x="10452200" y="75618"/>
                    <a:pt x="12192000" y="263203"/>
                  </a:cubicBezTo>
                  <a:lnTo>
                    <a:pt x="12192000" y="0"/>
                  </a:lnTo>
                  <a:lnTo>
                    <a:pt x="6096000" y="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ea"/>
                <a:ea typeface="+mj-ea"/>
              </a:endParaRPr>
            </a:p>
          </p:txBody>
        </p:sp>
      </p:grpSp>
      <p:sp>
        <p:nvSpPr>
          <p:cNvPr id="46" name="TextBox 13"/>
          <p:cNvSpPr txBox="1"/>
          <p:nvPr userDrawn="1"/>
        </p:nvSpPr>
        <p:spPr>
          <a:xfrm>
            <a:off x="5619819" y="6504485"/>
            <a:ext cx="441270" cy="276999"/>
          </a:xfrm>
          <a:prstGeom prst="rect">
            <a:avLst/>
          </a:prstGeom>
          <a:noFill/>
        </p:spPr>
        <p:txBody>
          <a:bodyPr wrap="square" rtlCol="0">
            <a:spAutoFit/>
          </a:bodyPr>
          <a:lstStyle/>
          <a:p>
            <a:pPr algn="r"/>
            <a:fld id="{260E2A6B-A809-4840-BF14-8648BC0BDF87}" type="slidenum">
              <a:rPr lang="id-ID" sz="1200" i="0" smtClean="0">
                <a:solidFill>
                  <a:schemeClr val="bg1"/>
                </a:solidFill>
                <a:latin typeface="+mj-lt"/>
                <a:ea typeface="+mj-ea"/>
                <a:cs typeface="阿里巴巴普惠体 L" panose="00020600040101010101" pitchFamily="18" charset="-122"/>
              </a:rPr>
            </a:fld>
            <a:endParaRPr lang="id-ID" sz="1200" i="0" dirty="0">
              <a:solidFill>
                <a:schemeClr val="bg1"/>
              </a:solidFill>
              <a:latin typeface="+mj-lt"/>
              <a:ea typeface="+mj-ea"/>
              <a:cs typeface="阿里巴巴普惠体 L" panose="00020600040101010101" pitchFamily="18" charset="-122"/>
            </a:endParaRPr>
          </a:p>
        </p:txBody>
      </p:sp>
      <p:sp>
        <p:nvSpPr>
          <p:cNvPr id="47" name="Rectangle 14"/>
          <p:cNvSpPr/>
          <p:nvPr userDrawn="1"/>
        </p:nvSpPr>
        <p:spPr>
          <a:xfrm>
            <a:off x="5991170" y="6504485"/>
            <a:ext cx="581012" cy="276999"/>
          </a:xfrm>
          <a:prstGeom prst="rect">
            <a:avLst/>
          </a:prstGeom>
        </p:spPr>
        <p:txBody>
          <a:bodyPr wrap="square">
            <a:spAutoFit/>
          </a:bodyPr>
          <a:lstStyle/>
          <a:p>
            <a:pPr fontAlgn="base"/>
            <a:r>
              <a:rPr lang="en-US" sz="1200" i="0" dirty="0">
                <a:solidFill>
                  <a:schemeClr val="bg1"/>
                </a:solidFill>
                <a:effectLst/>
                <a:latin typeface="+mj-lt"/>
                <a:ea typeface="+mj-ea"/>
                <a:cs typeface="阿里巴巴普惠体 L" panose="00020600040101010101" pitchFamily="18" charset="-122"/>
              </a:rPr>
              <a:t>/ 75</a:t>
            </a:r>
            <a:endParaRPr lang="en-US" sz="1200" i="0" dirty="0">
              <a:solidFill>
                <a:schemeClr val="bg1"/>
              </a:solidFill>
              <a:effectLst/>
              <a:latin typeface="+mj-lt"/>
              <a:ea typeface="+mj-ea"/>
              <a:cs typeface="阿里巴巴普惠体 L" panose="00020600040101010101" pitchFamily="18"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6.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10.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22.wmf"/><Relationship Id="rId2" Type="http://schemas.openxmlformats.org/officeDocument/2006/relationships/oleObject" Target="../embeddings/oleObject1.bin"/><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22.wmf"/><Relationship Id="rId2" Type="http://schemas.openxmlformats.org/officeDocument/2006/relationships/oleObject" Target="../embeddings/oleObject2.bin"/><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3.vml"/><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3.wmf"/><Relationship Id="rId1"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vmlDrawing" Target="../drawings/vmlDrawing4.vml"/><Relationship Id="rId4" Type="http://schemas.openxmlformats.org/officeDocument/2006/relationships/slideLayout" Target="../slideLayouts/slideLayout4.xml"/><Relationship Id="rId3" Type="http://schemas.openxmlformats.org/officeDocument/2006/relationships/image" Target="../media/image22.wmf"/><Relationship Id="rId2" Type="http://schemas.openxmlformats.org/officeDocument/2006/relationships/oleObject" Target="../embeddings/oleObject4.bin"/><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vmlDrawing" Target="../drawings/vmlDrawing5.vml"/><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24.wmf"/><Relationship Id="rId1"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vmlDrawing" Target="../drawings/vmlDrawing6.vml"/><Relationship Id="rId4" Type="http://schemas.openxmlformats.org/officeDocument/2006/relationships/slideLayout" Target="../slideLayouts/slideLayout4.xml"/><Relationship Id="rId3" Type="http://schemas.openxmlformats.org/officeDocument/2006/relationships/image" Target="../media/image22.wmf"/><Relationship Id="rId2" Type="http://schemas.openxmlformats.org/officeDocument/2006/relationships/oleObject" Target="../embeddings/oleObject6.bin"/><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2" Type="http://schemas.openxmlformats.org/officeDocument/2006/relationships/notesSlide" Target="../notesSlides/notesSlide2.xml"/><Relationship Id="rId11" Type="http://schemas.openxmlformats.org/officeDocument/2006/relationships/slideLayout" Target="../slideLayouts/slideLayout4.xml"/><Relationship Id="rId10" Type="http://schemas.openxmlformats.org/officeDocument/2006/relationships/image" Target="../media/image12.GIF"/><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vmlDrawing" Target="../drawings/vmlDrawing7.vml"/><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31.wmf"/><Relationship Id="rId1"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8.vml"/><Relationship Id="rId4" Type="http://schemas.openxmlformats.org/officeDocument/2006/relationships/slideLayout" Target="../slideLayouts/slideLayout4.xml"/><Relationship Id="rId3" Type="http://schemas.openxmlformats.org/officeDocument/2006/relationships/image" Target="../media/image21.png"/><Relationship Id="rId2" Type="http://schemas.openxmlformats.org/officeDocument/2006/relationships/image" Target="../media/image34.wmf"/><Relationship Id="rId1"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image" Target="../media/image38.png"/><Relationship Id="rId3" Type="http://schemas.openxmlformats.org/officeDocument/2006/relationships/image" Target="../media/image37.webp"/><Relationship Id="rId2" Type="http://schemas.openxmlformats.org/officeDocument/2006/relationships/image" Target="../media/image36.png"/><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4.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16.jpe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vmlDrawing" Target="../drawings/vmlDrawing9.vml"/><Relationship Id="rId7"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9.bin"/><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PA-文本框 2" descr="e7d195523061f1c0cef09ac28eaae964ec9988a5cce77c8b8C1E4685C6E6B40CD7615480512384A61EE159C6FE0045D14B61E85D0A95589D558B81FFC809322ACC20DC2254D928200A3EA0841B8B1814E3C79D0DF8AF216FB497AA06F6F4B721085BA35F6799E590F516F06AFC91D3DE45A045845BF66CE115A619C1BE5F8BA40CD67ABFF3CFB4F6"/>
          <p:cNvSpPr txBox="1"/>
          <p:nvPr>
            <p:custDataLst>
              <p:tags r:id="rId1"/>
            </p:custDataLst>
          </p:nvPr>
        </p:nvSpPr>
        <p:spPr>
          <a:xfrm>
            <a:off x="8672830" y="5198745"/>
            <a:ext cx="1483360" cy="668020"/>
          </a:xfrm>
          <a:prstGeom prst="rect">
            <a:avLst/>
          </a:prstGeom>
          <a:noFill/>
        </p:spPr>
        <p:txBody>
          <a:bodyPr wrap="square" rtlCol="0">
            <a:spAutoFit/>
          </a:bodyPr>
          <a:lstStyle/>
          <a:p>
            <a:pPr indent="0">
              <a:lnSpc>
                <a:spcPts val="4500"/>
              </a:lnSpc>
              <a:spcBef>
                <a:spcPts val="970"/>
              </a:spcBef>
              <a:buSzPct val="100000"/>
              <a:buFont typeface="+mj-lt"/>
              <a:buNone/>
            </a:pPr>
            <a:r>
              <a:rPr lang="zh-CN" altLang="en-US" sz="2400" b="1" dirty="0">
                <a:solidFill>
                  <a:srgbClr val="11B67E"/>
                </a:solidFill>
                <a:effectLst>
                  <a:reflection blurRad="6350" stA="20000" endPos="45500" dir="5400000" sy="-100000" algn="bl" rotWithShape="0"/>
                </a:effectLst>
                <a:cs typeface="+mn-ea"/>
                <a:sym typeface="+mn-lt"/>
              </a:rPr>
              <a:t> </a:t>
            </a:r>
            <a:r>
              <a:rPr lang="zh-CN" altLang="en-US" sz="2400" dirty="0">
                <a:solidFill>
                  <a:schemeClr val="tx1"/>
                </a:solidFill>
                <a:effectLst>
                  <a:reflection blurRad="6350" stA="20000" endPos="45500" dir="5400000" sy="-100000" algn="bl" rotWithShape="0"/>
                </a:effectLst>
                <a:latin typeface="华光行楷_CNKI" panose="02000500000000000000" charset="-122"/>
                <a:ea typeface="华光行楷_CNKI" panose="02000500000000000000" charset="-122"/>
                <a:cs typeface="+mn-ea"/>
                <a:sym typeface="+mn-lt"/>
              </a:rPr>
              <a:t>聂笑盈</a:t>
            </a:r>
            <a:endParaRPr lang="zh-CN" altLang="en-US" sz="2400" dirty="0">
              <a:solidFill>
                <a:schemeClr val="tx1"/>
              </a:solidFill>
              <a:effectLst>
                <a:reflection blurRad="6350" stA="20000" endPos="45500" dir="5400000" sy="-100000" algn="bl" rotWithShape="0"/>
              </a:effectLst>
              <a:latin typeface="华光行楷_CNKI" panose="02000500000000000000" charset="-122"/>
              <a:ea typeface="华光行楷_CNKI" panose="02000500000000000000" charset="-122"/>
              <a:cs typeface="+mn-ea"/>
              <a:sym typeface="+mn-lt"/>
            </a:endParaRPr>
          </a:p>
        </p:txBody>
      </p:sp>
      <p:sp>
        <p:nvSpPr>
          <p:cNvPr id="8196" name="文本框 39"/>
          <p:cNvSpPr txBox="1"/>
          <p:nvPr/>
        </p:nvSpPr>
        <p:spPr>
          <a:xfrm>
            <a:off x="3166110" y="1938655"/>
            <a:ext cx="6062345" cy="2306955"/>
          </a:xfrm>
          <a:prstGeom prst="rect">
            <a:avLst/>
          </a:prstGeom>
          <a:noFill/>
          <a:ln w="9525">
            <a:noFill/>
          </a:ln>
        </p:spPr>
        <p:txBody>
          <a:bodyPr wrap="square">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zh-CN" altLang="en-US" sz="4800" b="1" dirty="0">
                <a:solidFill>
                  <a:srgbClr val="11B67E"/>
                </a:solidFill>
                <a:cs typeface="+mn-ea"/>
                <a:sym typeface="+mn-lt"/>
              </a:rPr>
              <a:t>图像处理与深度学习</a:t>
            </a:r>
            <a:endParaRPr lang="zh-CN" altLang="en-US" sz="4800" b="1" dirty="0">
              <a:solidFill>
                <a:srgbClr val="11B67E"/>
              </a:solidFill>
              <a:cs typeface="+mn-ea"/>
              <a:sym typeface="+mn-lt"/>
            </a:endParaRPr>
          </a:p>
          <a:p>
            <a:pPr marL="0" lvl="0" indent="0" eaLnBrk="1" hangingPunct="1">
              <a:lnSpc>
                <a:spcPct val="100000"/>
              </a:lnSpc>
              <a:spcBef>
                <a:spcPct val="0"/>
              </a:spcBef>
              <a:buFontTx/>
              <a:buNone/>
            </a:pPr>
            <a:endParaRPr lang="zh-CN" altLang="en-US" sz="4800" b="1" dirty="0">
              <a:solidFill>
                <a:srgbClr val="11B67E"/>
              </a:solidFill>
              <a:cs typeface="+mn-ea"/>
              <a:sym typeface="+mn-lt"/>
            </a:endParaRPr>
          </a:p>
          <a:p>
            <a:pPr marL="0" lvl="0" indent="0" eaLnBrk="1" hangingPunct="1">
              <a:lnSpc>
                <a:spcPct val="100000"/>
              </a:lnSpc>
              <a:spcBef>
                <a:spcPct val="0"/>
              </a:spcBef>
              <a:buFontTx/>
              <a:buNone/>
            </a:pPr>
            <a:r>
              <a:rPr lang="en-US" altLang="zh-CN" sz="4800" b="1" dirty="0">
                <a:solidFill>
                  <a:srgbClr val="11B67E"/>
                </a:solidFill>
                <a:cs typeface="+mn-ea"/>
                <a:sym typeface="+mn-lt"/>
              </a:rPr>
              <a:t>                -- </a:t>
            </a:r>
            <a:r>
              <a:rPr lang="zh-CN" altLang="en-US" sz="4800" b="1" dirty="0">
                <a:solidFill>
                  <a:srgbClr val="11B67E"/>
                </a:solidFill>
                <a:cs typeface="+mn-ea"/>
                <a:sym typeface="+mn-lt"/>
              </a:rPr>
              <a:t>风格迁移</a:t>
            </a:r>
            <a:endParaRPr lang="zh-CN" altLang="en-US" sz="4800" b="1" dirty="0">
              <a:solidFill>
                <a:srgbClr val="11B67E"/>
              </a:solidFill>
              <a:cs typeface="+mn-ea"/>
              <a:sym typeface="+mn-lt"/>
            </a:endParaRPr>
          </a:p>
        </p:txBody>
      </p:sp>
      <p:pic>
        <p:nvPicPr>
          <p:cNvPr id="6" name="Picture 3" descr="2"/>
          <p:cNvPicPr>
            <a:picLocks noChangeAspect="1" noChangeArrowheads="1"/>
          </p:cNvPicPr>
          <p:nvPr/>
        </p:nvPicPr>
        <p:blipFill>
          <a:blip r:embed="rId2" cstate="print">
            <a:extLst>
              <a:ext uri="{28A0092B-C50C-407E-A947-70E740481C1C}">
                <a14:useLocalDpi xmlns:a14="http://schemas.microsoft.com/office/drawing/2010/main" val="0"/>
              </a:ext>
            </a:extLst>
          </a:blip>
          <a:srcRect l="10864" t="9782" r="10227" b="15217"/>
          <a:stretch>
            <a:fillRect/>
          </a:stretch>
        </p:blipFill>
        <p:spPr>
          <a:xfrm>
            <a:off x="0" y="26670"/>
            <a:ext cx="900000" cy="900000"/>
          </a:xfrm>
          <a:prstGeom prst="round2SameRect">
            <a:avLst/>
          </a:prstGeom>
          <a:noFill/>
          <a:ln>
            <a:noFill/>
          </a:ln>
        </p:spPr>
      </p:pic>
      <p:pic>
        <p:nvPicPr>
          <p:cNvPr id="12" name="图片 11"/>
          <p:cNvPicPr>
            <a:picLocks noChangeAspect="1"/>
          </p:cNvPicPr>
          <p:nvPr/>
        </p:nvPicPr>
        <p:blipFill>
          <a:blip r:embed="rId3"/>
          <a:stretch>
            <a:fillRect/>
          </a:stretch>
        </p:blipFill>
        <p:spPr>
          <a:xfrm>
            <a:off x="10802620" y="70485"/>
            <a:ext cx="738505" cy="643255"/>
          </a:xfrm>
          <a:prstGeom prst="rect">
            <a:avLst/>
          </a:prstGeom>
        </p:spPr>
      </p:pic>
      <p:sp>
        <p:nvSpPr>
          <p:cNvPr id="13" name="文本框 12"/>
          <p:cNvSpPr txBox="1"/>
          <p:nvPr/>
        </p:nvSpPr>
        <p:spPr>
          <a:xfrm>
            <a:off x="7535545" y="109855"/>
            <a:ext cx="3168650" cy="564515"/>
          </a:xfrm>
          <a:prstGeom prst="rect">
            <a:avLst/>
          </a:prstGeom>
          <a:noFill/>
        </p:spPr>
        <p:txBody>
          <a:bodyPr wrap="square" rtlCol="0">
            <a:noAutofit/>
          </a:bodyPr>
          <a:lstStyle/>
          <a:p>
            <a:pPr marL="0" indent="0" algn="l" eaLnBrk="1" fontAlgn="base">
              <a:lnSpc>
                <a:spcPct val="300000"/>
              </a:lnSpc>
              <a:spcBef>
                <a:spcPts val="0"/>
              </a:spcBef>
              <a:spcAft>
                <a:spcPts val="0"/>
              </a:spcAft>
            </a:pPr>
            <a:endParaRPr lang="en-US" altLang="zh-CN" sz="2000" kern="1200">
              <a:solidFill>
                <a:srgbClr val="292929"/>
              </a:solidFill>
              <a:latin typeface="华文行楷" panose="02010800040101010101" charset="-122"/>
              <a:ea typeface="华文行楷" panose="02010800040101010101" charset="-122"/>
              <a:cs typeface="宋体" panose="02010600030101010101" pitchFamily="2" charset="-122"/>
              <a:sym typeface="Times New Roman" panose="02020603050405020304"/>
            </a:endParaRPr>
          </a:p>
        </p:txBody>
      </p:sp>
      <p:sp>
        <p:nvSpPr>
          <p:cNvPr id="2" name="文本框 1"/>
          <p:cNvSpPr txBox="1"/>
          <p:nvPr/>
        </p:nvSpPr>
        <p:spPr>
          <a:xfrm>
            <a:off x="7014210" y="192405"/>
            <a:ext cx="3916045" cy="460375"/>
          </a:xfrm>
          <a:prstGeom prst="rect">
            <a:avLst/>
          </a:prstGeom>
          <a:noFill/>
        </p:spPr>
        <p:txBody>
          <a:bodyPr wrap="square" rtlCol="0" anchor="t">
            <a:spAutoFit/>
          </a:bodyPr>
          <a:p>
            <a:r>
              <a:rPr lang="en-US" altLang="zh-CN" sz="2400">
                <a:solidFill>
                  <a:srgbClr val="292929"/>
                </a:solidFill>
                <a:latin typeface="华文行楷" panose="02010800040101010101" charset="-122"/>
                <a:ea typeface="华文行楷" panose="02010800040101010101" charset="-122"/>
                <a:cs typeface="宋体" panose="02010600030101010101" pitchFamily="2" charset="-122"/>
                <a:sym typeface="Times New Roman" panose="02020603050405020304"/>
              </a:rPr>
              <a:t>信息学院  数字媒体教研室</a:t>
            </a:r>
            <a:endParaRPr lang="en-US" altLang="zh-CN" sz="2400">
              <a:solidFill>
                <a:srgbClr val="292929"/>
              </a:solidFill>
              <a:latin typeface="华文行楷" panose="02010800040101010101" charset="-122"/>
              <a:ea typeface="华文行楷" panose="02010800040101010101" charset="-122"/>
              <a:cs typeface="宋体" panose="02010600030101010101" pitchFamily="2" charset="-122"/>
              <a:sym typeface="Times New Roman" panose="02020603050405020304"/>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effectLst/>
                <a:cs typeface="+mn-ea"/>
                <a:sym typeface="+mn-lt"/>
              </a:rPr>
              <a:t>网络架构</a:t>
            </a:r>
            <a:endParaRPr lang="zh-CN" altLang="en-US" sz="2400" b="1" dirty="0">
              <a:solidFill>
                <a:srgbClr val="11B67E"/>
              </a:solidFill>
              <a:effectLst/>
              <a:cs typeface="+mn-ea"/>
              <a:sym typeface="+mn-lt"/>
            </a:endParaRPr>
          </a:p>
        </p:txBody>
      </p:sp>
      <p:sp>
        <p:nvSpPr>
          <p:cNvPr id="3" name="文本框 2"/>
          <p:cNvSpPr txBox="1"/>
          <p:nvPr/>
        </p:nvSpPr>
        <p:spPr>
          <a:xfrm>
            <a:off x="90805" y="1390650"/>
            <a:ext cx="4064000" cy="2922905"/>
          </a:xfrm>
          <a:prstGeom prst="rect">
            <a:avLst/>
          </a:prstGeom>
          <a:noFill/>
        </p:spPr>
        <p:txBody>
          <a:bodyPr wrap="square" rtlCol="0">
            <a:spAutoFit/>
          </a:bodyPr>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rPr>
              <a:t>step1</a:t>
            </a:r>
            <a:r>
              <a:rPr lang="zh-CN" altLang="en-US" sz="2000" b="1">
                <a:latin typeface="微软雅黑" panose="020B0503020204020204" charset="-122"/>
                <a:ea typeface="微软雅黑" panose="020B0503020204020204" charset="-122"/>
                <a:cs typeface="微软雅黑" panose="020B0503020204020204" charset="-122"/>
              </a:rPr>
              <a:t>：放缩内容和风格图像</a:t>
            </a:r>
            <a:endParaRPr lang="zh-CN" altLang="en-US" sz="2000" b="1">
              <a:latin typeface="微软雅黑" panose="020B0503020204020204" charset="-122"/>
              <a:ea typeface="微软雅黑" panose="020B0503020204020204" charset="-122"/>
              <a:cs typeface="微软雅黑" panose="020B0503020204020204" charset="-122"/>
            </a:endParaRPr>
          </a:p>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sym typeface="+mn-ea"/>
              </a:rPr>
              <a:t>step2</a:t>
            </a:r>
            <a:r>
              <a:rPr lang="zh-CN" altLang="en-US" sz="2000" b="1">
                <a:latin typeface="微软雅黑" panose="020B0503020204020204" charset="-122"/>
                <a:ea typeface="微软雅黑" panose="020B0503020204020204" charset="-122"/>
                <a:cs typeface="微软雅黑" panose="020B0503020204020204" charset="-122"/>
                <a:sym typeface="+mn-ea"/>
              </a:rPr>
              <a:t>：</a:t>
            </a:r>
            <a:r>
              <a:rPr lang="zh-CN" altLang="en-US" sz="2000" b="1" dirty="0">
                <a:latin typeface="微软雅黑" panose="020B0503020204020204" charset="-122"/>
                <a:ea typeface="微软雅黑" panose="020B0503020204020204" charset="-122"/>
                <a:cs typeface="微软雅黑" panose="020B0503020204020204" charset="-122"/>
                <a:sym typeface="+mn-ea"/>
              </a:rPr>
              <a:t>使用</a:t>
            </a:r>
            <a:r>
              <a:rPr lang="en-US" altLang="zh-CN" sz="2000" b="1" dirty="0">
                <a:latin typeface="微软雅黑" panose="020B0503020204020204" charset="-122"/>
                <a:ea typeface="微软雅黑" panose="020B0503020204020204" charset="-122"/>
                <a:cs typeface="微软雅黑" panose="020B0503020204020204" charset="-122"/>
                <a:sym typeface="+mn-ea"/>
              </a:rPr>
              <a:t>VGG19</a:t>
            </a:r>
            <a:r>
              <a:rPr lang="zh-CN" altLang="en-US" sz="2000" b="1" dirty="0">
                <a:latin typeface="微软雅黑" panose="020B0503020204020204" charset="-122"/>
                <a:ea typeface="微软雅黑" panose="020B0503020204020204" charset="-122"/>
                <a:cs typeface="微软雅黑" panose="020B0503020204020204" charset="-122"/>
                <a:sym typeface="+mn-ea"/>
              </a:rPr>
              <a:t>作为网络的</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Backbone</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fontAlgn="auto">
              <a:lnSpc>
                <a:spcPct val="200000"/>
              </a:lnSpc>
            </a:pP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step3: </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内容重建及</a:t>
            </a:r>
            <a:r>
              <a:rPr lang="zh-CN" altLang="en-US" sz="2000" b="1">
                <a:latin typeface="微软雅黑" panose="020B0503020204020204" charset="-122"/>
                <a:ea typeface="微软雅黑" panose="020B0503020204020204" charset="-122"/>
                <a:cs typeface="微软雅黑" panose="020B0503020204020204" charset="-122"/>
                <a:sym typeface="+mn-ea"/>
              </a:rPr>
              <a:t>风格重建</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fontAlgn="auto">
              <a:lnSpc>
                <a:spcPct val="120000"/>
              </a:lnSpc>
            </a:pP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nvGrpSpPr>
          <p:cNvPr id="12" name="组合 11"/>
          <p:cNvGrpSpPr/>
          <p:nvPr/>
        </p:nvGrpSpPr>
        <p:grpSpPr>
          <a:xfrm>
            <a:off x="4043045" y="771525"/>
            <a:ext cx="8149590" cy="5756910"/>
            <a:chOff x="6367" y="1215"/>
            <a:chExt cx="12834" cy="9066"/>
          </a:xfrm>
        </p:grpSpPr>
        <p:pic>
          <p:nvPicPr>
            <p:cNvPr id="2" name="图片 1"/>
            <p:cNvPicPr>
              <a:picLocks noChangeAspect="1"/>
            </p:cNvPicPr>
            <p:nvPr>
              <p:custDataLst>
                <p:tags r:id="rId1"/>
              </p:custDataLst>
            </p:nvPr>
          </p:nvPicPr>
          <p:blipFill>
            <a:blip r:embed="rId2"/>
            <a:stretch>
              <a:fillRect/>
            </a:stretch>
          </p:blipFill>
          <p:spPr>
            <a:xfrm>
              <a:off x="6367" y="1215"/>
              <a:ext cx="12500" cy="8717"/>
            </a:xfrm>
            <a:prstGeom prst="rect">
              <a:avLst/>
            </a:prstGeom>
          </p:spPr>
        </p:pic>
        <p:sp>
          <p:nvSpPr>
            <p:cNvPr id="4" name="文本框 3"/>
            <p:cNvSpPr txBox="1"/>
            <p:nvPr/>
          </p:nvSpPr>
          <p:spPr>
            <a:xfrm>
              <a:off x="14824" y="1224"/>
              <a:ext cx="4228" cy="1815"/>
            </a:xfrm>
            <a:prstGeom prst="rect">
              <a:avLst/>
            </a:prstGeom>
            <a:solidFill>
              <a:schemeClr val="bg1"/>
            </a:solidFill>
          </p:spPr>
          <p:txBody>
            <a:bodyPr wrap="square" rtlCol="0">
              <a:noAutofit/>
            </a:bodyPr>
            <a:p>
              <a:endParaRPr lang="zh-CN" altLang="en-US"/>
            </a:p>
          </p:txBody>
        </p:sp>
        <p:sp>
          <p:nvSpPr>
            <p:cNvPr id="5" name="文本框 4"/>
            <p:cNvSpPr txBox="1"/>
            <p:nvPr/>
          </p:nvSpPr>
          <p:spPr>
            <a:xfrm>
              <a:off x="14824" y="2968"/>
              <a:ext cx="3779" cy="1238"/>
            </a:xfrm>
            <a:prstGeom prst="rect">
              <a:avLst/>
            </a:prstGeom>
            <a:solidFill>
              <a:schemeClr val="bg1"/>
            </a:solidFill>
          </p:spPr>
          <p:txBody>
            <a:bodyPr wrap="square" rtlCol="0">
              <a:spAutoFit/>
            </a:bodyPr>
            <a:p>
              <a:endParaRPr lang="zh-CN" altLang="en-US"/>
            </a:p>
            <a:p>
              <a:endParaRPr lang="zh-CN" altLang="en-US"/>
            </a:p>
            <a:p>
              <a:endParaRPr lang="zh-CN" altLang="en-US"/>
            </a:p>
            <a:p>
              <a:endParaRPr lang="zh-CN" altLang="en-US"/>
            </a:p>
          </p:txBody>
        </p:sp>
        <p:sp>
          <p:nvSpPr>
            <p:cNvPr id="6" name="文本框 5"/>
            <p:cNvSpPr txBox="1"/>
            <p:nvPr/>
          </p:nvSpPr>
          <p:spPr>
            <a:xfrm>
              <a:off x="14825" y="6677"/>
              <a:ext cx="4376" cy="1815"/>
            </a:xfrm>
            <a:prstGeom prst="rect">
              <a:avLst/>
            </a:prstGeom>
            <a:solidFill>
              <a:schemeClr val="bg1"/>
            </a:solidFill>
          </p:spPr>
          <p:txBody>
            <a:bodyPr wrap="square" rtlCol="0">
              <a:noAutofit/>
            </a:bodyPr>
            <a:p>
              <a:endParaRPr lang="zh-CN" altLang="en-US"/>
            </a:p>
          </p:txBody>
        </p:sp>
        <p:sp>
          <p:nvSpPr>
            <p:cNvPr id="7" name="文本框 6"/>
            <p:cNvSpPr txBox="1"/>
            <p:nvPr/>
          </p:nvSpPr>
          <p:spPr>
            <a:xfrm>
              <a:off x="14721" y="8492"/>
              <a:ext cx="4332" cy="1789"/>
            </a:xfrm>
            <a:prstGeom prst="rect">
              <a:avLst/>
            </a:prstGeom>
            <a:solidFill>
              <a:schemeClr val="bg1"/>
            </a:solidFill>
          </p:spPr>
          <p:txBody>
            <a:bodyPr wrap="square" rtlCol="0">
              <a:noAutofit/>
            </a:bodyPr>
            <a:p>
              <a:endParaRPr lang="zh-CN" altLang="en-US"/>
            </a:p>
            <a:p>
              <a:endParaRPr lang="zh-CN" altLang="en-US"/>
            </a:p>
            <a:p>
              <a:endParaRPr lang="zh-CN" altLang="en-US"/>
            </a:p>
            <a:p>
              <a:endParaRPr lang="zh-CN" altLang="en-US"/>
            </a:p>
          </p:txBody>
        </p:sp>
      </p:gr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effectLst/>
                <a:cs typeface="+mn-ea"/>
                <a:sym typeface="+mn-lt"/>
              </a:rPr>
              <a:t>网络架构</a:t>
            </a:r>
            <a:endParaRPr lang="zh-CN" altLang="en-US" sz="2400" b="1" dirty="0">
              <a:solidFill>
                <a:srgbClr val="11B67E"/>
              </a:solidFill>
              <a:effectLst/>
              <a:cs typeface="+mn-ea"/>
              <a:sym typeface="+mn-lt"/>
            </a:endParaRPr>
          </a:p>
        </p:txBody>
      </p:sp>
      <p:sp>
        <p:nvSpPr>
          <p:cNvPr id="3" name="文本框 2"/>
          <p:cNvSpPr txBox="1"/>
          <p:nvPr/>
        </p:nvSpPr>
        <p:spPr>
          <a:xfrm>
            <a:off x="90805" y="1390650"/>
            <a:ext cx="4064000" cy="2922905"/>
          </a:xfrm>
          <a:prstGeom prst="rect">
            <a:avLst/>
          </a:prstGeom>
          <a:noFill/>
        </p:spPr>
        <p:txBody>
          <a:bodyPr wrap="square" rtlCol="0">
            <a:spAutoFit/>
          </a:bodyPr>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rPr>
              <a:t>step1</a:t>
            </a:r>
            <a:r>
              <a:rPr lang="zh-CN" altLang="en-US" sz="2000" b="1">
                <a:latin typeface="微软雅黑" panose="020B0503020204020204" charset="-122"/>
                <a:ea typeface="微软雅黑" panose="020B0503020204020204" charset="-122"/>
                <a:cs typeface="微软雅黑" panose="020B0503020204020204" charset="-122"/>
              </a:rPr>
              <a:t>：放缩内容和风格图像</a:t>
            </a:r>
            <a:endParaRPr lang="zh-CN" altLang="en-US" sz="2000" b="1">
              <a:latin typeface="微软雅黑" panose="020B0503020204020204" charset="-122"/>
              <a:ea typeface="微软雅黑" panose="020B0503020204020204" charset="-122"/>
              <a:cs typeface="微软雅黑" panose="020B0503020204020204" charset="-122"/>
            </a:endParaRPr>
          </a:p>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sym typeface="+mn-ea"/>
              </a:rPr>
              <a:t>step2</a:t>
            </a:r>
            <a:r>
              <a:rPr lang="zh-CN" altLang="en-US" sz="2000" b="1">
                <a:latin typeface="微软雅黑" panose="020B0503020204020204" charset="-122"/>
                <a:ea typeface="微软雅黑" panose="020B0503020204020204" charset="-122"/>
                <a:cs typeface="微软雅黑" panose="020B0503020204020204" charset="-122"/>
                <a:sym typeface="+mn-ea"/>
              </a:rPr>
              <a:t>：</a:t>
            </a:r>
            <a:r>
              <a:rPr lang="zh-CN" altLang="en-US" sz="2000" b="1" dirty="0">
                <a:latin typeface="微软雅黑" panose="020B0503020204020204" charset="-122"/>
                <a:ea typeface="微软雅黑" panose="020B0503020204020204" charset="-122"/>
                <a:cs typeface="微软雅黑" panose="020B0503020204020204" charset="-122"/>
                <a:sym typeface="+mn-ea"/>
              </a:rPr>
              <a:t>使用</a:t>
            </a:r>
            <a:r>
              <a:rPr lang="en-US" altLang="zh-CN" sz="2000" b="1" dirty="0">
                <a:latin typeface="微软雅黑" panose="020B0503020204020204" charset="-122"/>
                <a:ea typeface="微软雅黑" panose="020B0503020204020204" charset="-122"/>
                <a:cs typeface="微软雅黑" panose="020B0503020204020204" charset="-122"/>
                <a:sym typeface="+mn-ea"/>
              </a:rPr>
              <a:t>VGG19</a:t>
            </a:r>
            <a:r>
              <a:rPr lang="zh-CN" altLang="en-US" sz="2000" b="1" dirty="0">
                <a:latin typeface="微软雅黑" panose="020B0503020204020204" charset="-122"/>
                <a:ea typeface="微软雅黑" panose="020B0503020204020204" charset="-122"/>
                <a:cs typeface="微软雅黑" panose="020B0503020204020204" charset="-122"/>
                <a:sym typeface="+mn-ea"/>
              </a:rPr>
              <a:t>作为网络的</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Backbone</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fontAlgn="auto">
              <a:lnSpc>
                <a:spcPct val="200000"/>
              </a:lnSpc>
            </a:pP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step3: </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内容重建及</a:t>
            </a:r>
            <a:r>
              <a:rPr lang="zh-CN" altLang="en-US" sz="2000" b="1">
                <a:latin typeface="微软雅黑" panose="020B0503020204020204" charset="-122"/>
                <a:ea typeface="微软雅黑" panose="020B0503020204020204" charset="-122"/>
                <a:cs typeface="微软雅黑" panose="020B0503020204020204" charset="-122"/>
                <a:sym typeface="+mn-ea"/>
              </a:rPr>
              <a:t>风格重建</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fontAlgn="auto">
              <a:lnSpc>
                <a:spcPct val="120000"/>
              </a:lnSpc>
            </a:pP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nvGrpSpPr>
          <p:cNvPr id="12" name="组合 11"/>
          <p:cNvGrpSpPr/>
          <p:nvPr/>
        </p:nvGrpSpPr>
        <p:grpSpPr>
          <a:xfrm>
            <a:off x="4043045" y="771525"/>
            <a:ext cx="8149590" cy="5756910"/>
            <a:chOff x="6367" y="1215"/>
            <a:chExt cx="12834" cy="9066"/>
          </a:xfrm>
        </p:grpSpPr>
        <p:pic>
          <p:nvPicPr>
            <p:cNvPr id="2" name="图片 1"/>
            <p:cNvPicPr>
              <a:picLocks noChangeAspect="1"/>
            </p:cNvPicPr>
            <p:nvPr>
              <p:custDataLst>
                <p:tags r:id="rId1"/>
              </p:custDataLst>
            </p:nvPr>
          </p:nvPicPr>
          <p:blipFill>
            <a:blip r:embed="rId2"/>
            <a:stretch>
              <a:fillRect/>
            </a:stretch>
          </p:blipFill>
          <p:spPr>
            <a:xfrm>
              <a:off x="6367" y="1215"/>
              <a:ext cx="12500" cy="8717"/>
            </a:xfrm>
            <a:prstGeom prst="rect">
              <a:avLst/>
            </a:prstGeom>
          </p:spPr>
        </p:pic>
        <p:sp>
          <p:nvSpPr>
            <p:cNvPr id="4" name="文本框 3"/>
            <p:cNvSpPr txBox="1"/>
            <p:nvPr/>
          </p:nvSpPr>
          <p:spPr>
            <a:xfrm>
              <a:off x="16962" y="1224"/>
              <a:ext cx="2090" cy="1815"/>
            </a:xfrm>
            <a:prstGeom prst="rect">
              <a:avLst/>
            </a:prstGeom>
            <a:solidFill>
              <a:schemeClr val="bg1"/>
            </a:solidFill>
          </p:spPr>
          <p:txBody>
            <a:bodyPr wrap="square" rtlCol="0">
              <a:noAutofit/>
            </a:bodyPr>
            <a:p>
              <a:endParaRPr lang="zh-CN" altLang="en-US"/>
            </a:p>
          </p:txBody>
        </p:sp>
        <p:sp>
          <p:nvSpPr>
            <p:cNvPr id="5" name="文本框 4"/>
            <p:cNvSpPr txBox="1"/>
            <p:nvPr/>
          </p:nvSpPr>
          <p:spPr>
            <a:xfrm>
              <a:off x="16670" y="2968"/>
              <a:ext cx="1933" cy="1238"/>
            </a:xfrm>
            <a:prstGeom prst="rect">
              <a:avLst/>
            </a:prstGeom>
            <a:solidFill>
              <a:schemeClr val="bg1"/>
            </a:solidFill>
          </p:spPr>
          <p:txBody>
            <a:bodyPr wrap="square" rtlCol="0">
              <a:spAutoFit/>
            </a:bodyPr>
            <a:p>
              <a:endParaRPr lang="zh-CN" altLang="en-US"/>
            </a:p>
            <a:p>
              <a:endParaRPr lang="zh-CN" altLang="en-US"/>
            </a:p>
            <a:p>
              <a:endParaRPr lang="zh-CN" altLang="en-US"/>
            </a:p>
            <a:p>
              <a:endParaRPr lang="zh-CN" altLang="en-US"/>
            </a:p>
          </p:txBody>
        </p:sp>
        <p:sp>
          <p:nvSpPr>
            <p:cNvPr id="6" name="文本框 5"/>
            <p:cNvSpPr txBox="1"/>
            <p:nvPr/>
          </p:nvSpPr>
          <p:spPr>
            <a:xfrm>
              <a:off x="16963" y="6677"/>
              <a:ext cx="2238" cy="1815"/>
            </a:xfrm>
            <a:prstGeom prst="rect">
              <a:avLst/>
            </a:prstGeom>
            <a:solidFill>
              <a:schemeClr val="bg1"/>
            </a:solidFill>
          </p:spPr>
          <p:txBody>
            <a:bodyPr wrap="square" rtlCol="0">
              <a:noAutofit/>
            </a:bodyPr>
            <a:p>
              <a:endParaRPr lang="zh-CN" altLang="en-US"/>
            </a:p>
          </p:txBody>
        </p:sp>
        <p:sp>
          <p:nvSpPr>
            <p:cNvPr id="7" name="文本框 6"/>
            <p:cNvSpPr txBox="1"/>
            <p:nvPr/>
          </p:nvSpPr>
          <p:spPr>
            <a:xfrm>
              <a:off x="16964" y="8492"/>
              <a:ext cx="2089" cy="1789"/>
            </a:xfrm>
            <a:prstGeom prst="rect">
              <a:avLst/>
            </a:prstGeom>
            <a:solidFill>
              <a:schemeClr val="bg1"/>
            </a:solidFill>
          </p:spPr>
          <p:txBody>
            <a:bodyPr wrap="square" rtlCol="0">
              <a:noAutofit/>
            </a:bodyPr>
            <a:p>
              <a:endParaRPr lang="zh-CN" altLang="en-US"/>
            </a:p>
            <a:p>
              <a:endParaRPr lang="zh-CN" altLang="en-US"/>
            </a:p>
            <a:p>
              <a:endParaRPr lang="zh-CN" altLang="en-US"/>
            </a:p>
            <a:p>
              <a:endParaRPr lang="zh-CN" altLang="en-US"/>
            </a:p>
          </p:txBody>
        </p:sp>
      </p:gr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effectLst/>
                <a:cs typeface="+mn-ea"/>
                <a:sym typeface="+mn-lt"/>
              </a:rPr>
              <a:t>网络架构</a:t>
            </a:r>
            <a:endParaRPr lang="zh-CN" altLang="en-US" sz="2400" b="1" dirty="0">
              <a:solidFill>
                <a:srgbClr val="11B67E"/>
              </a:solidFill>
              <a:effectLst/>
              <a:cs typeface="+mn-ea"/>
              <a:sym typeface="+mn-lt"/>
            </a:endParaRPr>
          </a:p>
        </p:txBody>
      </p:sp>
      <p:sp>
        <p:nvSpPr>
          <p:cNvPr id="3" name="文本框 2"/>
          <p:cNvSpPr txBox="1"/>
          <p:nvPr/>
        </p:nvSpPr>
        <p:spPr>
          <a:xfrm>
            <a:off x="90805" y="1390650"/>
            <a:ext cx="4064000" cy="2922905"/>
          </a:xfrm>
          <a:prstGeom prst="rect">
            <a:avLst/>
          </a:prstGeom>
          <a:noFill/>
        </p:spPr>
        <p:txBody>
          <a:bodyPr wrap="square" rtlCol="0">
            <a:spAutoFit/>
          </a:bodyPr>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rPr>
              <a:t>step1</a:t>
            </a:r>
            <a:r>
              <a:rPr lang="zh-CN" altLang="en-US" sz="2000" b="1">
                <a:latin typeface="微软雅黑" panose="020B0503020204020204" charset="-122"/>
                <a:ea typeface="微软雅黑" panose="020B0503020204020204" charset="-122"/>
                <a:cs typeface="微软雅黑" panose="020B0503020204020204" charset="-122"/>
              </a:rPr>
              <a:t>：放缩内容和风格图像</a:t>
            </a:r>
            <a:endParaRPr lang="zh-CN" altLang="en-US" sz="2000" b="1">
              <a:latin typeface="微软雅黑" panose="020B0503020204020204" charset="-122"/>
              <a:ea typeface="微软雅黑" panose="020B0503020204020204" charset="-122"/>
              <a:cs typeface="微软雅黑" panose="020B0503020204020204" charset="-122"/>
            </a:endParaRPr>
          </a:p>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sym typeface="+mn-ea"/>
              </a:rPr>
              <a:t>step2</a:t>
            </a:r>
            <a:r>
              <a:rPr lang="zh-CN" altLang="en-US" sz="2000" b="1">
                <a:latin typeface="微软雅黑" panose="020B0503020204020204" charset="-122"/>
                <a:ea typeface="微软雅黑" panose="020B0503020204020204" charset="-122"/>
                <a:cs typeface="微软雅黑" panose="020B0503020204020204" charset="-122"/>
                <a:sym typeface="+mn-ea"/>
              </a:rPr>
              <a:t>：</a:t>
            </a:r>
            <a:r>
              <a:rPr lang="zh-CN" altLang="en-US" sz="2000" b="1" dirty="0">
                <a:latin typeface="微软雅黑" panose="020B0503020204020204" charset="-122"/>
                <a:ea typeface="微软雅黑" panose="020B0503020204020204" charset="-122"/>
                <a:cs typeface="微软雅黑" panose="020B0503020204020204" charset="-122"/>
                <a:sym typeface="+mn-ea"/>
              </a:rPr>
              <a:t>使用</a:t>
            </a:r>
            <a:r>
              <a:rPr lang="en-US" altLang="zh-CN" sz="2000" b="1" dirty="0">
                <a:latin typeface="微软雅黑" panose="020B0503020204020204" charset="-122"/>
                <a:ea typeface="微软雅黑" panose="020B0503020204020204" charset="-122"/>
                <a:cs typeface="微软雅黑" panose="020B0503020204020204" charset="-122"/>
                <a:sym typeface="+mn-ea"/>
              </a:rPr>
              <a:t>VGG19</a:t>
            </a:r>
            <a:r>
              <a:rPr lang="zh-CN" altLang="en-US" sz="2000" b="1" dirty="0">
                <a:latin typeface="微软雅黑" panose="020B0503020204020204" charset="-122"/>
                <a:ea typeface="微软雅黑" panose="020B0503020204020204" charset="-122"/>
                <a:cs typeface="微软雅黑" panose="020B0503020204020204" charset="-122"/>
                <a:sym typeface="+mn-ea"/>
              </a:rPr>
              <a:t>作为网络的</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Backbone</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fontAlgn="auto">
              <a:lnSpc>
                <a:spcPct val="200000"/>
              </a:lnSpc>
            </a:pP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step3: </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内容重建及</a:t>
            </a:r>
            <a:r>
              <a:rPr lang="zh-CN" altLang="en-US" sz="2000" b="1">
                <a:latin typeface="微软雅黑" panose="020B0503020204020204" charset="-122"/>
                <a:ea typeface="微软雅黑" panose="020B0503020204020204" charset="-122"/>
                <a:cs typeface="微软雅黑" panose="020B0503020204020204" charset="-122"/>
                <a:sym typeface="+mn-ea"/>
              </a:rPr>
              <a:t>风格重建</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fontAlgn="auto">
              <a:lnSpc>
                <a:spcPct val="120000"/>
              </a:lnSpc>
            </a:pP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pic>
        <p:nvPicPr>
          <p:cNvPr id="2" name="图片 1"/>
          <p:cNvPicPr>
            <a:picLocks noChangeAspect="1"/>
          </p:cNvPicPr>
          <p:nvPr>
            <p:custDataLst>
              <p:tags r:id="rId1"/>
            </p:custDataLst>
          </p:nvPr>
        </p:nvPicPr>
        <p:blipFill>
          <a:blip r:embed="rId2"/>
          <a:stretch>
            <a:fillRect/>
          </a:stretch>
        </p:blipFill>
        <p:spPr>
          <a:xfrm>
            <a:off x="4043045" y="771525"/>
            <a:ext cx="7937500" cy="5535295"/>
          </a:xfrm>
          <a:prstGeom prst="rect">
            <a:avLst/>
          </a:prstGeom>
        </p:spPr>
      </p:pic>
      <p:sp>
        <p:nvSpPr>
          <p:cNvPr id="5" name="文本框 4"/>
          <p:cNvSpPr txBox="1"/>
          <p:nvPr/>
        </p:nvSpPr>
        <p:spPr>
          <a:xfrm>
            <a:off x="90805" y="5374640"/>
            <a:ext cx="5243830" cy="1322070"/>
          </a:xfrm>
          <a:prstGeom prst="rect">
            <a:avLst/>
          </a:prstGeom>
          <a:noFill/>
        </p:spPr>
        <p:txBody>
          <a:bodyPr wrap="square" rtlCol="0">
            <a:spAutoFit/>
          </a:bodyPr>
          <a:p>
            <a:pPr marL="342900" indent="-342900">
              <a:buFont typeface="Wingdings" panose="05000000000000000000" charset="0"/>
              <a:buChar char=""/>
            </a:pPr>
            <a:r>
              <a:rPr lang="zh-CN" altLang="en-US" sz="2000" b="1">
                <a:solidFill>
                  <a:srgbClr val="FF0000"/>
                </a:solidFill>
                <a:latin typeface="微软雅黑" panose="020B0503020204020204" charset="-122"/>
                <a:ea typeface="微软雅黑" panose="020B0503020204020204" charset="-122"/>
                <a:sym typeface="+mn-ea"/>
              </a:rPr>
              <a:t>不同层的特征表达有不同的视觉效果</a:t>
            </a:r>
            <a:endParaRPr lang="zh-CN" altLang="en-US" sz="2000" b="1">
              <a:solidFill>
                <a:srgbClr val="FF0000"/>
              </a:solidFill>
              <a:latin typeface="微软雅黑" panose="020B0503020204020204" charset="-122"/>
              <a:ea typeface="微软雅黑" panose="020B0503020204020204" charset="-122"/>
              <a:sym typeface="+mn-ea"/>
            </a:endParaRPr>
          </a:p>
          <a:p>
            <a:pPr marL="342900" indent="-342900">
              <a:buFont typeface="Wingdings" panose="05000000000000000000" charset="0"/>
              <a:buChar char=""/>
            </a:pPr>
            <a:r>
              <a:rPr lang="zh-CN" altLang="en-US" sz="2000" b="1">
                <a:solidFill>
                  <a:srgbClr val="FF0000"/>
                </a:solidFill>
                <a:latin typeface="微软雅黑" panose="020B0503020204020204" charset="-122"/>
                <a:ea typeface="微软雅黑" panose="020B0503020204020204" charset="-122"/>
                <a:sym typeface="+mn-ea"/>
              </a:rPr>
              <a:t>提取content特征时，不同层的表达效果是不一样的</a:t>
            </a:r>
            <a:endParaRPr lang="zh-CN" altLang="en-US" sz="2000" b="1">
              <a:solidFill>
                <a:srgbClr val="FF0000"/>
              </a:solidFill>
              <a:latin typeface="微软雅黑" panose="020B0503020204020204" charset="-122"/>
              <a:ea typeface="微软雅黑" panose="020B0503020204020204" charset="-122"/>
              <a:sym typeface="+mn-ea"/>
            </a:endParaRPr>
          </a:p>
          <a:p>
            <a:pPr marL="342900" indent="-342900">
              <a:buFont typeface="Wingdings" panose="05000000000000000000" charset="0"/>
              <a:buChar char=""/>
            </a:pPr>
            <a:r>
              <a:rPr lang="zh-CN" altLang="en-US" sz="2000" b="1">
                <a:solidFill>
                  <a:srgbClr val="FF0000"/>
                </a:solidFill>
                <a:latin typeface="微软雅黑" panose="020B0503020204020204" charset="-122"/>
                <a:ea typeface="微软雅黑" panose="020B0503020204020204" charset="-122"/>
                <a:sym typeface="+mn-ea"/>
              </a:rPr>
              <a:t>多层特征的融合，使风格表达会更加丰富</a:t>
            </a:r>
            <a:endParaRPr lang="zh-CN" altLang="en-US" sz="2000" b="1">
              <a:solidFill>
                <a:srgbClr val="FF0000"/>
              </a:solidFill>
              <a:latin typeface="微软雅黑" panose="020B0503020204020204" charset="-122"/>
              <a:ea typeface="微软雅黑" panose="020B0503020204020204" charset="-122"/>
            </a:endParaRPr>
          </a:p>
        </p:txBody>
      </p:sp>
      <p:sp>
        <p:nvSpPr>
          <p:cNvPr id="13" name="五角星 12"/>
          <p:cNvSpPr/>
          <p:nvPr/>
        </p:nvSpPr>
        <p:spPr>
          <a:xfrm>
            <a:off x="128905" y="5088890"/>
            <a:ext cx="306705" cy="306705"/>
          </a:xfrm>
          <a:prstGeom prst="star5">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pic>
        <p:nvPicPr>
          <p:cNvPr id="2" name="图片 1"/>
          <p:cNvPicPr>
            <a:picLocks noChangeAspect="1"/>
          </p:cNvPicPr>
          <p:nvPr/>
        </p:nvPicPr>
        <p:blipFill>
          <a:blip r:embed="rId1"/>
          <a:stretch>
            <a:fillRect/>
          </a:stretch>
        </p:blipFill>
        <p:spPr>
          <a:xfrm>
            <a:off x="2912745" y="824865"/>
            <a:ext cx="9209405" cy="5136515"/>
          </a:xfrm>
          <a:prstGeom prst="rect">
            <a:avLst/>
          </a:prstGeom>
        </p:spPr>
      </p:pic>
      <p:graphicFrame>
        <p:nvGraphicFramePr>
          <p:cNvPr id="3" name="对象 -2147482624"/>
          <p:cNvGraphicFramePr>
            <a:graphicFrameLocks noChangeAspect="1"/>
          </p:cNvGraphicFramePr>
          <p:nvPr/>
        </p:nvGraphicFramePr>
        <p:xfrm>
          <a:off x="109220" y="824865"/>
          <a:ext cx="2803525" cy="2632710"/>
        </p:xfrm>
        <a:graphic>
          <a:graphicData uri="http://schemas.openxmlformats.org/presentationml/2006/ole">
            <mc:AlternateContent xmlns:mc="http://schemas.openxmlformats.org/markup-compatibility/2006">
              <mc:Choice xmlns:v="urn:schemas-microsoft-com:vml" Requires="v">
                <p:oleObj spid="_x0000_s3076" name="" r:id="rId2" imgW="2070100" imgH="1943100" progId="Equation.KSEE3">
                  <p:embed/>
                </p:oleObj>
              </mc:Choice>
              <mc:Fallback>
                <p:oleObj name="" r:id="rId2" imgW="2070100" imgH="1943100" progId="Equation.KSEE3">
                  <p:embed/>
                  <p:pic>
                    <p:nvPicPr>
                      <p:cNvPr id="0" name="图片 3075"/>
                      <p:cNvPicPr/>
                      <p:nvPr/>
                    </p:nvPicPr>
                    <p:blipFill>
                      <a:blip r:embed="rId3"/>
                      <a:stretch>
                        <a:fillRect/>
                      </a:stretch>
                    </p:blipFill>
                    <p:spPr>
                      <a:xfrm>
                        <a:off x="109220" y="824865"/>
                        <a:ext cx="2803525" cy="2632710"/>
                      </a:xfrm>
                      <a:prstGeom prst="rect">
                        <a:avLst/>
                      </a:prstGeom>
                      <a:noFill/>
                      <a:ln w="38100">
                        <a:noFill/>
                        <a:miter/>
                      </a:ln>
                    </p:spPr>
                  </p:pic>
                </p:oleObj>
              </mc:Fallback>
            </mc:AlternateContent>
          </a:graphicData>
        </a:graphic>
      </p:graphicFrame>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pic>
        <p:nvPicPr>
          <p:cNvPr id="2" name="图片 1"/>
          <p:cNvPicPr>
            <a:picLocks noChangeAspect="1"/>
          </p:cNvPicPr>
          <p:nvPr/>
        </p:nvPicPr>
        <p:blipFill>
          <a:blip r:embed="rId1"/>
          <a:stretch>
            <a:fillRect/>
          </a:stretch>
        </p:blipFill>
        <p:spPr>
          <a:xfrm>
            <a:off x="2912745" y="824865"/>
            <a:ext cx="9209405" cy="5136515"/>
          </a:xfrm>
          <a:prstGeom prst="rect">
            <a:avLst/>
          </a:prstGeom>
        </p:spPr>
      </p:pic>
      <p:graphicFrame>
        <p:nvGraphicFramePr>
          <p:cNvPr id="3" name="对象 -2147482624"/>
          <p:cNvGraphicFramePr>
            <a:graphicFrameLocks noChangeAspect="1"/>
          </p:cNvGraphicFramePr>
          <p:nvPr/>
        </p:nvGraphicFramePr>
        <p:xfrm>
          <a:off x="109220" y="824865"/>
          <a:ext cx="2803525" cy="2632710"/>
        </p:xfrm>
        <a:graphic>
          <a:graphicData uri="http://schemas.openxmlformats.org/presentationml/2006/ole">
            <mc:AlternateContent xmlns:mc="http://schemas.openxmlformats.org/markup-compatibility/2006">
              <mc:Choice xmlns:v="urn:schemas-microsoft-com:vml" Requires="v">
                <p:oleObj spid="_x0000_s3076" name="" r:id="rId2" imgW="2070100" imgH="1943100" progId="Equation.KSEE3">
                  <p:embed/>
                </p:oleObj>
              </mc:Choice>
              <mc:Fallback>
                <p:oleObj name="" r:id="rId2" imgW="2070100" imgH="1943100" progId="Equation.KSEE3">
                  <p:embed/>
                  <p:pic>
                    <p:nvPicPr>
                      <p:cNvPr id="0" name="图片 3075"/>
                      <p:cNvPicPr/>
                      <p:nvPr/>
                    </p:nvPicPr>
                    <p:blipFill>
                      <a:blip r:embed="rId3"/>
                      <a:stretch>
                        <a:fillRect/>
                      </a:stretch>
                    </p:blipFill>
                    <p:spPr>
                      <a:xfrm>
                        <a:off x="109220" y="824865"/>
                        <a:ext cx="2803525" cy="2632710"/>
                      </a:xfrm>
                      <a:prstGeom prst="rect">
                        <a:avLst/>
                      </a:prstGeom>
                      <a:noFill/>
                      <a:ln w="38100">
                        <a:noFill/>
                        <a:miter/>
                      </a:ln>
                    </p:spPr>
                  </p:pic>
                </p:oleObj>
              </mc:Fallback>
            </mc:AlternateContent>
          </a:graphicData>
        </a:graphic>
      </p:graphicFrame>
      <p:sp>
        <p:nvSpPr>
          <p:cNvPr id="5" name="矩形 4"/>
          <p:cNvSpPr/>
          <p:nvPr/>
        </p:nvSpPr>
        <p:spPr>
          <a:xfrm>
            <a:off x="2912745" y="1171575"/>
            <a:ext cx="3078480" cy="471043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graphicFrame>
        <p:nvGraphicFramePr>
          <p:cNvPr id="3" name="对象 -2147482624"/>
          <p:cNvGraphicFramePr>
            <a:graphicFrameLocks noChangeAspect="1"/>
          </p:cNvGraphicFramePr>
          <p:nvPr/>
        </p:nvGraphicFramePr>
        <p:xfrm>
          <a:off x="337820" y="1543685"/>
          <a:ext cx="2667635" cy="1030605"/>
        </p:xfrm>
        <a:graphic>
          <a:graphicData uri="http://schemas.openxmlformats.org/presentationml/2006/ole">
            <mc:AlternateContent xmlns:mc="http://schemas.openxmlformats.org/markup-compatibility/2006">
              <mc:Choice xmlns:v="urn:schemas-microsoft-com:vml" Requires="v">
                <p:oleObj spid="_x0000_s3076" name="" r:id="rId1" imgW="1447800" imgH="558800" progId="Equation.KSEE3">
                  <p:embed/>
                </p:oleObj>
              </mc:Choice>
              <mc:Fallback>
                <p:oleObj name="" r:id="rId1" imgW="1447800" imgH="558800" progId="Equation.KSEE3">
                  <p:embed/>
                  <p:pic>
                    <p:nvPicPr>
                      <p:cNvPr id="0" name="图片 3075"/>
                      <p:cNvPicPr/>
                      <p:nvPr/>
                    </p:nvPicPr>
                    <p:blipFill>
                      <a:blip r:embed="rId2"/>
                      <a:stretch>
                        <a:fillRect/>
                      </a:stretch>
                    </p:blipFill>
                    <p:spPr>
                      <a:xfrm>
                        <a:off x="337820" y="1543685"/>
                        <a:ext cx="2667635" cy="1030605"/>
                      </a:xfrm>
                      <a:prstGeom prst="rect">
                        <a:avLst/>
                      </a:prstGeom>
                      <a:noFill/>
                      <a:ln w="38100">
                        <a:noFill/>
                        <a:miter/>
                      </a:ln>
                    </p:spPr>
                  </p:pic>
                </p:oleObj>
              </mc:Fallback>
            </mc:AlternateContent>
          </a:graphicData>
        </a:graphic>
      </p:graphicFrame>
      <p:grpSp>
        <p:nvGrpSpPr>
          <p:cNvPr id="6" name="组合 5"/>
          <p:cNvGrpSpPr/>
          <p:nvPr/>
        </p:nvGrpSpPr>
        <p:grpSpPr>
          <a:xfrm>
            <a:off x="3005455" y="784225"/>
            <a:ext cx="3860922" cy="5947510"/>
            <a:chOff x="4587" y="1299"/>
            <a:chExt cx="5097" cy="8089"/>
          </a:xfrm>
        </p:grpSpPr>
        <p:pic>
          <p:nvPicPr>
            <p:cNvPr id="2" name="图片 1"/>
            <p:cNvPicPr>
              <a:picLocks noChangeAspect="1"/>
            </p:cNvPicPr>
            <p:nvPr/>
          </p:nvPicPr>
          <p:blipFill>
            <a:blip r:embed="rId3"/>
            <a:srcRect r="65904"/>
            <a:stretch>
              <a:fillRect/>
            </a:stretch>
          </p:blipFill>
          <p:spPr>
            <a:xfrm>
              <a:off x="4587" y="1299"/>
              <a:ext cx="4945" cy="8089"/>
            </a:xfrm>
            <a:prstGeom prst="rect">
              <a:avLst/>
            </a:prstGeom>
          </p:spPr>
        </p:pic>
        <p:sp>
          <p:nvSpPr>
            <p:cNvPr id="4" name="文本框 3"/>
            <p:cNvSpPr txBox="1"/>
            <p:nvPr/>
          </p:nvSpPr>
          <p:spPr>
            <a:xfrm>
              <a:off x="8321" y="1326"/>
              <a:ext cx="1363" cy="686"/>
            </a:xfrm>
            <a:prstGeom prst="rect">
              <a:avLst/>
            </a:prstGeom>
            <a:solidFill>
              <a:schemeClr val="bg1"/>
            </a:solidFill>
          </p:spPr>
          <p:txBody>
            <a:bodyPr wrap="square" rtlCol="0">
              <a:noAutofit/>
            </a:bodyPr>
            <a:p>
              <a:endParaRPr lang="zh-CN" altLang="en-US"/>
            </a:p>
            <a:p>
              <a:endParaRPr lang="zh-CN" altLang="en-US"/>
            </a:p>
          </p:txBody>
        </p:sp>
        <p:sp>
          <p:nvSpPr>
            <p:cNvPr id="5" name="文本框 4"/>
            <p:cNvSpPr txBox="1"/>
            <p:nvPr/>
          </p:nvSpPr>
          <p:spPr>
            <a:xfrm>
              <a:off x="8174" y="7081"/>
              <a:ext cx="1509" cy="1018"/>
            </a:xfrm>
            <a:prstGeom prst="rect">
              <a:avLst/>
            </a:prstGeom>
            <a:solidFill>
              <a:schemeClr val="bg1"/>
            </a:solidFill>
          </p:spPr>
          <p:txBody>
            <a:bodyPr wrap="square" rtlCol="0">
              <a:noAutofit/>
            </a:bodyPr>
            <a:p>
              <a:endParaRPr lang="zh-CN" altLang="en-US"/>
            </a:p>
            <a:p>
              <a:endParaRPr lang="zh-CN" altLang="en-US"/>
            </a:p>
          </p:txBody>
        </p:sp>
      </p:grpSp>
      <p:sp>
        <p:nvSpPr>
          <p:cNvPr id="7" name="文本框 6"/>
          <p:cNvSpPr txBox="1"/>
          <p:nvPr/>
        </p:nvSpPr>
        <p:spPr>
          <a:xfrm>
            <a:off x="7148830" y="2921635"/>
            <a:ext cx="4878705" cy="1014730"/>
          </a:xfrm>
          <a:prstGeom prst="rect">
            <a:avLst/>
          </a:prstGeom>
          <a:noFill/>
        </p:spPr>
        <p:txBody>
          <a:bodyPr wrap="square" rtlCol="0">
            <a:spAutoFit/>
          </a:bodyPr>
          <a:p>
            <a:r>
              <a:rPr lang="zh-CN" altLang="en-US" sz="2000" b="1">
                <a:solidFill>
                  <a:srgbClr val="FF0000"/>
                </a:solidFill>
                <a:latin typeface="微软雅黑" panose="020B0503020204020204" charset="-122"/>
                <a:ea typeface="微软雅黑" panose="020B0503020204020204" charset="-122"/>
                <a:sym typeface="+mn-ea"/>
              </a:rPr>
              <a:t>不同层的特征表达有不同的视觉效果</a:t>
            </a:r>
            <a:endParaRPr lang="zh-CN" altLang="en-US" sz="2000" b="1">
              <a:solidFill>
                <a:srgbClr val="FF0000"/>
              </a:solidFill>
              <a:latin typeface="微软雅黑" panose="020B0503020204020204" charset="-122"/>
              <a:ea typeface="微软雅黑" panose="020B0503020204020204" charset="-122"/>
              <a:sym typeface="+mn-ea"/>
            </a:endParaRPr>
          </a:p>
          <a:p>
            <a:endParaRPr lang="zh-CN" altLang="en-US" sz="2000" b="1">
              <a:solidFill>
                <a:srgbClr val="FF0000"/>
              </a:solidFill>
              <a:latin typeface="微软雅黑" panose="020B0503020204020204" charset="-122"/>
              <a:ea typeface="微软雅黑" panose="020B0503020204020204" charset="-122"/>
            </a:endParaRPr>
          </a:p>
          <a:p>
            <a:pPr algn="l">
              <a:buClrTx/>
              <a:buSzTx/>
              <a:buFontTx/>
            </a:pPr>
            <a:r>
              <a:rPr lang="zh-CN" altLang="en-US" sz="2000" b="1">
                <a:solidFill>
                  <a:srgbClr val="FF0000"/>
                </a:solidFill>
                <a:latin typeface="微软雅黑" panose="020B0503020204020204" charset="-122"/>
                <a:ea typeface="微软雅黑" panose="020B0503020204020204" charset="-122"/>
                <a:sym typeface="+mn-ea"/>
              </a:rPr>
              <a:t>多层特征的融合，使风格表达会更加丰富</a:t>
            </a:r>
            <a:endParaRPr lang="zh-CN" altLang="en-US" sz="2000" b="1">
              <a:solidFill>
                <a:srgbClr val="FF0000"/>
              </a:solidFill>
              <a:latin typeface="微软雅黑" panose="020B0503020204020204" charset="-122"/>
              <a:ea typeface="微软雅黑" panose="020B0503020204020204" charset="-122"/>
            </a:endParaRPr>
          </a:p>
        </p:txBody>
      </p:sp>
      <p:sp>
        <p:nvSpPr>
          <p:cNvPr id="13" name="五角星 12"/>
          <p:cNvSpPr/>
          <p:nvPr/>
        </p:nvSpPr>
        <p:spPr>
          <a:xfrm>
            <a:off x="7246620" y="2574290"/>
            <a:ext cx="306705" cy="306705"/>
          </a:xfrm>
          <a:prstGeom prst="star5">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pic>
        <p:nvPicPr>
          <p:cNvPr id="2" name="图片 1"/>
          <p:cNvPicPr>
            <a:picLocks noChangeAspect="1"/>
          </p:cNvPicPr>
          <p:nvPr/>
        </p:nvPicPr>
        <p:blipFill>
          <a:blip r:embed="rId1"/>
          <a:stretch>
            <a:fillRect/>
          </a:stretch>
        </p:blipFill>
        <p:spPr>
          <a:xfrm>
            <a:off x="2912745" y="824865"/>
            <a:ext cx="9209405" cy="5136515"/>
          </a:xfrm>
          <a:prstGeom prst="rect">
            <a:avLst/>
          </a:prstGeom>
        </p:spPr>
      </p:pic>
      <p:graphicFrame>
        <p:nvGraphicFramePr>
          <p:cNvPr id="3" name="对象 -2147482624"/>
          <p:cNvGraphicFramePr>
            <a:graphicFrameLocks noChangeAspect="1"/>
          </p:cNvGraphicFramePr>
          <p:nvPr/>
        </p:nvGraphicFramePr>
        <p:xfrm>
          <a:off x="109220" y="824865"/>
          <a:ext cx="2803525" cy="2632710"/>
        </p:xfrm>
        <a:graphic>
          <a:graphicData uri="http://schemas.openxmlformats.org/presentationml/2006/ole">
            <mc:AlternateContent xmlns:mc="http://schemas.openxmlformats.org/markup-compatibility/2006">
              <mc:Choice xmlns:v="urn:schemas-microsoft-com:vml" Requires="v">
                <p:oleObj spid="_x0000_s3076" name="" r:id="rId2" imgW="2070100" imgH="1943100" progId="Equation.KSEE3">
                  <p:embed/>
                </p:oleObj>
              </mc:Choice>
              <mc:Fallback>
                <p:oleObj name="" r:id="rId2" imgW="2070100" imgH="1943100" progId="Equation.KSEE3">
                  <p:embed/>
                  <p:pic>
                    <p:nvPicPr>
                      <p:cNvPr id="0" name="图片 3075"/>
                      <p:cNvPicPr/>
                      <p:nvPr/>
                    </p:nvPicPr>
                    <p:blipFill>
                      <a:blip r:embed="rId3"/>
                      <a:stretch>
                        <a:fillRect/>
                      </a:stretch>
                    </p:blipFill>
                    <p:spPr>
                      <a:xfrm>
                        <a:off x="109220" y="824865"/>
                        <a:ext cx="2803525" cy="2632710"/>
                      </a:xfrm>
                      <a:prstGeom prst="rect">
                        <a:avLst/>
                      </a:prstGeom>
                      <a:noFill/>
                      <a:ln w="38100">
                        <a:noFill/>
                        <a:miter/>
                      </a:ln>
                    </p:spPr>
                  </p:pic>
                </p:oleObj>
              </mc:Fallback>
            </mc:AlternateContent>
          </a:graphicData>
        </a:graphic>
      </p:graphicFrame>
      <p:sp>
        <p:nvSpPr>
          <p:cNvPr id="5" name="矩形 4"/>
          <p:cNvSpPr/>
          <p:nvPr/>
        </p:nvSpPr>
        <p:spPr>
          <a:xfrm>
            <a:off x="9683115" y="1250950"/>
            <a:ext cx="2439670" cy="471043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graphicFrame>
        <p:nvGraphicFramePr>
          <p:cNvPr id="3" name="对象 -2147482624"/>
          <p:cNvGraphicFramePr>
            <a:graphicFrameLocks noChangeAspect="1"/>
          </p:cNvGraphicFramePr>
          <p:nvPr/>
        </p:nvGraphicFramePr>
        <p:xfrm>
          <a:off x="1177290" y="1704340"/>
          <a:ext cx="2752090" cy="1472565"/>
        </p:xfrm>
        <a:graphic>
          <a:graphicData uri="http://schemas.openxmlformats.org/presentationml/2006/ole">
            <mc:AlternateContent xmlns:mc="http://schemas.openxmlformats.org/markup-compatibility/2006">
              <mc:Choice xmlns:v="urn:schemas-microsoft-com:vml" Requires="v">
                <p:oleObj spid="_x0000_s3076" name="" r:id="rId1" imgW="1447800" imgH="774065" progId="Equation.KSEE3">
                  <p:embed/>
                </p:oleObj>
              </mc:Choice>
              <mc:Fallback>
                <p:oleObj name="" r:id="rId1" imgW="1447800" imgH="774065" progId="Equation.KSEE3">
                  <p:embed/>
                  <p:pic>
                    <p:nvPicPr>
                      <p:cNvPr id="0" name="图片 3075"/>
                      <p:cNvPicPr/>
                      <p:nvPr/>
                    </p:nvPicPr>
                    <p:blipFill>
                      <a:blip r:embed="rId2"/>
                      <a:stretch>
                        <a:fillRect/>
                      </a:stretch>
                    </p:blipFill>
                    <p:spPr>
                      <a:xfrm>
                        <a:off x="1177290" y="1704340"/>
                        <a:ext cx="2752090" cy="1472565"/>
                      </a:xfrm>
                      <a:prstGeom prst="rect">
                        <a:avLst/>
                      </a:prstGeom>
                      <a:noFill/>
                      <a:ln w="38100">
                        <a:noFill/>
                        <a:miter/>
                      </a:ln>
                    </p:spPr>
                  </p:pic>
                </p:oleObj>
              </mc:Fallback>
            </mc:AlternateContent>
          </a:graphicData>
        </a:graphic>
      </p:graphicFrame>
      <p:grpSp>
        <p:nvGrpSpPr>
          <p:cNvPr id="7" name="组合 6"/>
          <p:cNvGrpSpPr/>
          <p:nvPr/>
        </p:nvGrpSpPr>
        <p:grpSpPr>
          <a:xfrm>
            <a:off x="4538345" y="774700"/>
            <a:ext cx="3134360" cy="6083300"/>
            <a:chOff x="8614" y="1220"/>
            <a:chExt cx="4936" cy="9580"/>
          </a:xfrm>
        </p:grpSpPr>
        <p:pic>
          <p:nvPicPr>
            <p:cNvPr id="2" name="图片 1"/>
            <p:cNvPicPr>
              <a:picLocks noChangeAspect="1"/>
            </p:cNvPicPr>
            <p:nvPr/>
          </p:nvPicPr>
          <p:blipFill>
            <a:blip r:embed="rId3"/>
            <a:srcRect l="75302" t="8530" b="1916"/>
            <a:stretch>
              <a:fillRect/>
            </a:stretch>
          </p:blipFill>
          <p:spPr>
            <a:xfrm>
              <a:off x="8814" y="1220"/>
              <a:ext cx="4737" cy="9580"/>
            </a:xfrm>
            <a:prstGeom prst="rect">
              <a:avLst/>
            </a:prstGeom>
          </p:spPr>
        </p:pic>
        <p:sp>
          <p:nvSpPr>
            <p:cNvPr id="4" name="文本框 3"/>
            <p:cNvSpPr txBox="1"/>
            <p:nvPr/>
          </p:nvSpPr>
          <p:spPr>
            <a:xfrm>
              <a:off x="8614" y="2121"/>
              <a:ext cx="828" cy="691"/>
            </a:xfrm>
            <a:prstGeom prst="rect">
              <a:avLst/>
            </a:prstGeom>
            <a:solidFill>
              <a:schemeClr val="bg1"/>
            </a:solidFill>
          </p:spPr>
          <p:txBody>
            <a:bodyPr wrap="square" rtlCol="0">
              <a:spAutoFit/>
            </a:bodyPr>
            <a:p>
              <a:endParaRPr lang="zh-CN" altLang="en-US"/>
            </a:p>
            <a:p>
              <a:endParaRPr lang="zh-CN" altLang="en-US"/>
            </a:p>
          </p:txBody>
        </p:sp>
        <p:sp>
          <p:nvSpPr>
            <p:cNvPr id="5" name="文本框 4"/>
            <p:cNvSpPr txBox="1"/>
            <p:nvPr/>
          </p:nvSpPr>
          <p:spPr>
            <a:xfrm>
              <a:off x="8814" y="3026"/>
              <a:ext cx="1052" cy="691"/>
            </a:xfrm>
            <a:prstGeom prst="rect">
              <a:avLst/>
            </a:prstGeom>
            <a:solidFill>
              <a:schemeClr val="bg1"/>
            </a:solidFill>
          </p:spPr>
          <p:txBody>
            <a:bodyPr wrap="square" rtlCol="0">
              <a:spAutoFit/>
            </a:bodyPr>
            <a:p>
              <a:endParaRPr lang="zh-CN" altLang="en-US"/>
            </a:p>
            <a:p>
              <a:endParaRPr lang="zh-CN" altLang="en-US"/>
            </a:p>
          </p:txBody>
        </p:sp>
        <p:sp>
          <p:nvSpPr>
            <p:cNvPr id="6" name="文本框 5"/>
            <p:cNvSpPr txBox="1"/>
            <p:nvPr/>
          </p:nvSpPr>
          <p:spPr>
            <a:xfrm>
              <a:off x="9849" y="2303"/>
              <a:ext cx="275" cy="509"/>
            </a:xfrm>
            <a:prstGeom prst="rect">
              <a:avLst/>
            </a:prstGeom>
            <a:solidFill>
              <a:schemeClr val="bg1"/>
            </a:solidFill>
          </p:spPr>
          <p:txBody>
            <a:bodyPr wrap="square" rtlCol="0">
              <a:noAutofit/>
            </a:bodyPr>
            <a:p>
              <a:endParaRPr lang="zh-CN" altLang="en-US"/>
            </a:p>
            <a:p>
              <a:endParaRPr lang="zh-CN" altLang="en-US"/>
            </a:p>
          </p:txBody>
        </p:sp>
      </p:grpSp>
      <p:cxnSp>
        <p:nvCxnSpPr>
          <p:cNvPr id="12" name="直接箭头连接符 11"/>
          <p:cNvCxnSpPr>
            <a:stCxn id="6" idx="3"/>
            <a:endCxn id="6" idx="1"/>
          </p:cNvCxnSpPr>
          <p:nvPr/>
        </p:nvCxnSpPr>
        <p:spPr>
          <a:xfrm flipH="1">
            <a:off x="5322570" y="1624330"/>
            <a:ext cx="2160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五角星 12"/>
          <p:cNvSpPr/>
          <p:nvPr/>
        </p:nvSpPr>
        <p:spPr>
          <a:xfrm>
            <a:off x="8037195" y="1155700"/>
            <a:ext cx="306705" cy="306705"/>
          </a:xfrm>
          <a:prstGeom prst="star5">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8037195" y="1624330"/>
            <a:ext cx="4006850" cy="2861310"/>
          </a:xfrm>
          <a:prstGeom prst="rect">
            <a:avLst/>
          </a:prstGeom>
          <a:noFill/>
        </p:spPr>
        <p:txBody>
          <a:bodyPr wrap="square" rtlCol="0" anchor="t">
            <a:spAutoFit/>
          </a:bodyPr>
          <a:p>
            <a:pPr marL="342900" indent="-342900">
              <a:lnSpc>
                <a:spcPct val="150000"/>
              </a:lnSpc>
              <a:buFont typeface="Wingdings" panose="05000000000000000000" charset="0"/>
              <a:buChar char=""/>
            </a:pPr>
            <a:r>
              <a:rPr lang="zh-CN" altLang="en-US" sz="2000" b="1">
                <a:solidFill>
                  <a:srgbClr val="FF0000"/>
                </a:solidFill>
                <a:latin typeface="微软雅黑" panose="020B0503020204020204" charset="-122"/>
                <a:ea typeface="微软雅黑" panose="020B0503020204020204" charset="-122"/>
                <a:sym typeface="+mn-ea"/>
              </a:rPr>
              <a:t>网络的高层特征一般是关于输入图像的物体和布局等信息，越易抽取图像的全局信息；</a:t>
            </a:r>
            <a:endParaRPr lang="zh-CN" altLang="en-US" sz="2000" b="1">
              <a:solidFill>
                <a:srgbClr val="FF0000"/>
              </a:solidFill>
              <a:latin typeface="微软雅黑" panose="020B0503020204020204" charset="-122"/>
              <a:ea typeface="微软雅黑" panose="020B0503020204020204" charset="-122"/>
              <a:sym typeface="+mn-ea"/>
            </a:endParaRPr>
          </a:p>
          <a:p>
            <a:pPr marL="342900" indent="-342900">
              <a:lnSpc>
                <a:spcPct val="150000"/>
              </a:lnSpc>
              <a:buFont typeface="Wingdings" panose="05000000000000000000" charset="0"/>
              <a:buChar char=""/>
            </a:pPr>
            <a:r>
              <a:rPr lang="zh-CN" altLang="en-US" sz="2000" b="1">
                <a:solidFill>
                  <a:srgbClr val="FF0000"/>
                </a:solidFill>
                <a:latin typeface="微软雅黑" panose="020B0503020204020204" charset="-122"/>
                <a:ea typeface="微软雅黑" panose="020B0503020204020204" charset="-122"/>
                <a:sym typeface="+mn-ea"/>
              </a:rPr>
              <a:t>低层特征一般表达输入图像的像素信息，越易抽取图像的细节信息</a:t>
            </a:r>
            <a:endParaRPr lang="zh-CN" altLang="en-US" sz="2000" b="1">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pic>
        <p:nvPicPr>
          <p:cNvPr id="14" name="图片 13"/>
          <p:cNvPicPr>
            <a:picLocks noChangeAspect="1"/>
          </p:cNvPicPr>
          <p:nvPr/>
        </p:nvPicPr>
        <p:blipFill>
          <a:blip r:embed="rId1"/>
          <a:stretch>
            <a:fillRect/>
          </a:stretch>
        </p:blipFill>
        <p:spPr>
          <a:xfrm>
            <a:off x="290830" y="1118235"/>
            <a:ext cx="3419475" cy="2343150"/>
          </a:xfrm>
          <a:prstGeom prst="rect">
            <a:avLst/>
          </a:prstGeom>
        </p:spPr>
      </p:pic>
      <p:pic>
        <p:nvPicPr>
          <p:cNvPr id="15" name="图片 14"/>
          <p:cNvPicPr>
            <a:picLocks noChangeAspect="1"/>
          </p:cNvPicPr>
          <p:nvPr/>
        </p:nvPicPr>
        <p:blipFill>
          <a:blip r:embed="rId2"/>
          <a:stretch>
            <a:fillRect/>
          </a:stretch>
        </p:blipFill>
        <p:spPr>
          <a:xfrm>
            <a:off x="796925" y="4161155"/>
            <a:ext cx="2124075" cy="2295525"/>
          </a:xfrm>
          <a:prstGeom prst="rect">
            <a:avLst/>
          </a:prstGeom>
        </p:spPr>
      </p:pic>
      <p:pic>
        <p:nvPicPr>
          <p:cNvPr id="16" name="图片 15"/>
          <p:cNvPicPr>
            <a:picLocks noChangeAspect="1"/>
          </p:cNvPicPr>
          <p:nvPr/>
        </p:nvPicPr>
        <p:blipFill>
          <a:blip r:embed="rId3"/>
          <a:stretch>
            <a:fillRect/>
          </a:stretch>
        </p:blipFill>
        <p:spPr>
          <a:xfrm>
            <a:off x="4100830" y="1117600"/>
            <a:ext cx="3486150" cy="2333625"/>
          </a:xfrm>
          <a:prstGeom prst="rect">
            <a:avLst/>
          </a:prstGeom>
        </p:spPr>
      </p:pic>
      <p:pic>
        <p:nvPicPr>
          <p:cNvPr id="17" name="图片 16"/>
          <p:cNvPicPr>
            <a:picLocks noChangeAspect="1"/>
          </p:cNvPicPr>
          <p:nvPr/>
        </p:nvPicPr>
        <p:blipFill>
          <a:blip r:embed="rId4"/>
          <a:stretch>
            <a:fillRect/>
          </a:stretch>
        </p:blipFill>
        <p:spPr>
          <a:xfrm>
            <a:off x="7977505" y="1024255"/>
            <a:ext cx="3686175" cy="2638425"/>
          </a:xfrm>
          <a:prstGeom prst="rect">
            <a:avLst/>
          </a:prstGeom>
        </p:spPr>
      </p:pic>
      <p:pic>
        <p:nvPicPr>
          <p:cNvPr id="18" name="图片 17"/>
          <p:cNvPicPr>
            <a:picLocks noChangeAspect="1"/>
          </p:cNvPicPr>
          <p:nvPr/>
        </p:nvPicPr>
        <p:blipFill>
          <a:blip r:embed="rId5"/>
          <a:stretch>
            <a:fillRect/>
          </a:stretch>
        </p:blipFill>
        <p:spPr>
          <a:xfrm>
            <a:off x="9065895" y="4156075"/>
            <a:ext cx="2124075" cy="2257425"/>
          </a:xfrm>
          <a:prstGeom prst="rect">
            <a:avLst/>
          </a:prstGeom>
        </p:spPr>
      </p:pic>
      <p:pic>
        <p:nvPicPr>
          <p:cNvPr id="19" name="图片 18"/>
          <p:cNvPicPr>
            <a:picLocks noChangeAspect="1"/>
          </p:cNvPicPr>
          <p:nvPr/>
        </p:nvPicPr>
        <p:blipFill>
          <a:blip r:embed="rId6"/>
          <a:stretch>
            <a:fillRect/>
          </a:stretch>
        </p:blipFill>
        <p:spPr>
          <a:xfrm>
            <a:off x="4544695" y="4113530"/>
            <a:ext cx="2181225" cy="2343150"/>
          </a:xfrm>
          <a:prstGeom prst="rect">
            <a:avLst/>
          </a:prstGeom>
        </p:spPr>
      </p:pic>
      <p:sp>
        <p:nvSpPr>
          <p:cNvPr id="20" name="文本框 19"/>
          <p:cNvSpPr txBox="1"/>
          <p:nvPr/>
        </p:nvSpPr>
        <p:spPr>
          <a:xfrm>
            <a:off x="1756410" y="798830"/>
            <a:ext cx="10435590" cy="368300"/>
          </a:xfrm>
          <a:prstGeom prst="rect">
            <a:avLst/>
          </a:prstGeom>
          <a:noFill/>
        </p:spPr>
        <p:txBody>
          <a:bodyPr wrap="square" rtlCol="0">
            <a:spAutoFit/>
          </a:bodyPr>
          <a:p>
            <a:r>
              <a:rPr lang="zh-CN" altLang="en-US" sz="1800" b="1">
                <a:latin typeface="微软雅黑" panose="020B0503020204020204" charset="-122"/>
                <a:ea typeface="微软雅黑" panose="020B0503020204020204" charset="-122"/>
                <a:cs typeface="微软雅黑" panose="020B0503020204020204" charset="-122"/>
              </a:rPr>
              <a:t>内容图像</a:t>
            </a:r>
            <a:r>
              <a:rPr lang="en-US" altLang="zh-CN" sz="1800" b="1">
                <a:latin typeface="微软雅黑" panose="020B0503020204020204" charset="-122"/>
                <a:ea typeface="微软雅黑" panose="020B0503020204020204" charset="-122"/>
                <a:cs typeface="微软雅黑" panose="020B0503020204020204" charset="-122"/>
              </a:rPr>
              <a:t>                                    Conv2-2                                              Conv4-2</a:t>
            </a:r>
            <a:endParaRPr lang="en-US" altLang="zh-CN" sz="1800" b="1">
              <a:latin typeface="微软雅黑" panose="020B0503020204020204" charset="-122"/>
              <a:ea typeface="微软雅黑" panose="020B0503020204020204" charset="-122"/>
              <a:cs typeface="微软雅黑" panose="020B0503020204020204" charset="-122"/>
            </a:endParaRPr>
          </a:p>
        </p:txBody>
      </p:sp>
      <p:sp>
        <p:nvSpPr>
          <p:cNvPr id="21" name="文本框 20"/>
          <p:cNvSpPr txBox="1"/>
          <p:nvPr/>
        </p:nvSpPr>
        <p:spPr>
          <a:xfrm>
            <a:off x="75565" y="3712845"/>
            <a:ext cx="1102360" cy="368300"/>
          </a:xfrm>
          <a:prstGeom prst="rect">
            <a:avLst/>
          </a:prstGeom>
          <a:noFill/>
        </p:spPr>
        <p:txBody>
          <a:bodyPr wrap="square" rtlCol="0">
            <a:spAutoFit/>
          </a:bodyPr>
          <a:p>
            <a:r>
              <a:rPr lang="zh-CN" altLang="en-US" sz="1800" b="1">
                <a:latin typeface="微软雅黑" panose="020B0503020204020204" charset="-122"/>
                <a:ea typeface="微软雅黑" panose="020B0503020204020204" charset="-122"/>
                <a:cs typeface="微软雅黑" panose="020B0503020204020204" charset="-122"/>
              </a:rPr>
              <a:t>细节展示</a:t>
            </a:r>
            <a:r>
              <a:rPr lang="en-US" altLang="zh-CN" sz="1800" b="1">
                <a:latin typeface="微软雅黑" panose="020B0503020204020204" charset="-122"/>
                <a:ea typeface="微软雅黑" panose="020B0503020204020204" charset="-122"/>
                <a:cs typeface="微软雅黑" panose="020B0503020204020204" charset="-122"/>
              </a:rPr>
              <a:t> </a:t>
            </a:r>
            <a:endParaRPr lang="en-US" altLang="zh-CN" sz="1800" b="1">
              <a:latin typeface="微软雅黑" panose="020B0503020204020204" charset="-122"/>
              <a:ea typeface="微软雅黑" panose="020B0503020204020204" charset="-122"/>
              <a:cs typeface="微软雅黑" panose="020B0503020204020204" charset="-122"/>
            </a:endParaRPr>
          </a:p>
        </p:txBody>
      </p:sp>
      <p:sp>
        <p:nvSpPr>
          <p:cNvPr id="22" name="文本框 21"/>
          <p:cNvSpPr txBox="1"/>
          <p:nvPr/>
        </p:nvSpPr>
        <p:spPr>
          <a:xfrm>
            <a:off x="8043545" y="3244850"/>
            <a:ext cx="1102360" cy="368300"/>
          </a:xfrm>
          <a:prstGeom prst="rect">
            <a:avLst/>
          </a:prstGeom>
          <a:noFill/>
        </p:spPr>
        <p:txBody>
          <a:bodyPr wrap="square" rtlCol="0">
            <a:spAutoFit/>
          </a:bodyPr>
          <a:p>
            <a:r>
              <a:rPr lang="zh-CN" altLang="en-US" sz="1800" b="1">
                <a:solidFill>
                  <a:schemeClr val="bg1"/>
                </a:solidFill>
                <a:latin typeface="微软雅黑" panose="020B0503020204020204" charset="-122"/>
                <a:ea typeface="微软雅黑" panose="020B0503020204020204" charset="-122"/>
                <a:cs typeface="微软雅黑" panose="020B0503020204020204" charset="-122"/>
              </a:rPr>
              <a:t>风格图像</a:t>
            </a:r>
            <a:r>
              <a:rPr lang="en-US" altLang="zh-CN" sz="1800" b="1">
                <a:solidFill>
                  <a:schemeClr val="bg1"/>
                </a:solidFill>
                <a:latin typeface="微软雅黑" panose="020B0503020204020204" charset="-122"/>
                <a:ea typeface="微软雅黑" panose="020B0503020204020204" charset="-122"/>
                <a:cs typeface="微软雅黑" panose="020B0503020204020204" charset="-122"/>
              </a:rPr>
              <a:t> </a:t>
            </a:r>
            <a:endParaRPr lang="en-US" altLang="zh-CN" sz="1800" b="1">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pic>
        <p:nvPicPr>
          <p:cNvPr id="2" name="图片 1"/>
          <p:cNvPicPr>
            <a:picLocks noChangeAspect="1"/>
          </p:cNvPicPr>
          <p:nvPr/>
        </p:nvPicPr>
        <p:blipFill>
          <a:blip r:embed="rId1"/>
          <a:stretch>
            <a:fillRect/>
          </a:stretch>
        </p:blipFill>
        <p:spPr>
          <a:xfrm>
            <a:off x="2912745" y="824865"/>
            <a:ext cx="9209405" cy="5136515"/>
          </a:xfrm>
          <a:prstGeom prst="rect">
            <a:avLst/>
          </a:prstGeom>
        </p:spPr>
      </p:pic>
      <p:graphicFrame>
        <p:nvGraphicFramePr>
          <p:cNvPr id="3" name="对象 -2147482624"/>
          <p:cNvGraphicFramePr>
            <a:graphicFrameLocks noChangeAspect="1"/>
          </p:cNvGraphicFramePr>
          <p:nvPr/>
        </p:nvGraphicFramePr>
        <p:xfrm>
          <a:off x="109220" y="824865"/>
          <a:ext cx="2803525" cy="2632710"/>
        </p:xfrm>
        <a:graphic>
          <a:graphicData uri="http://schemas.openxmlformats.org/presentationml/2006/ole">
            <mc:AlternateContent xmlns:mc="http://schemas.openxmlformats.org/markup-compatibility/2006">
              <mc:Choice xmlns:v="urn:schemas-microsoft-com:vml" Requires="v">
                <p:oleObj spid="_x0000_s3076" name="" r:id="rId2" imgW="2070100" imgH="1943100" progId="Equation.KSEE3">
                  <p:embed/>
                </p:oleObj>
              </mc:Choice>
              <mc:Fallback>
                <p:oleObj name="" r:id="rId2" imgW="2070100" imgH="1943100" progId="Equation.KSEE3">
                  <p:embed/>
                  <p:pic>
                    <p:nvPicPr>
                      <p:cNvPr id="0" name="图片 3075"/>
                      <p:cNvPicPr/>
                      <p:nvPr/>
                    </p:nvPicPr>
                    <p:blipFill>
                      <a:blip r:embed="rId3"/>
                      <a:stretch>
                        <a:fillRect/>
                      </a:stretch>
                    </p:blipFill>
                    <p:spPr>
                      <a:xfrm>
                        <a:off x="109220" y="824865"/>
                        <a:ext cx="2803525" cy="2632710"/>
                      </a:xfrm>
                      <a:prstGeom prst="rect">
                        <a:avLst/>
                      </a:prstGeom>
                      <a:noFill/>
                      <a:ln w="38100">
                        <a:noFill/>
                        <a:miter/>
                      </a:ln>
                    </p:spPr>
                  </p:pic>
                </p:oleObj>
              </mc:Fallback>
            </mc:AlternateContent>
          </a:graphicData>
        </a:graphic>
      </p:graphicFrame>
      <p:sp>
        <p:nvSpPr>
          <p:cNvPr id="5" name="矩形 4"/>
          <p:cNvSpPr/>
          <p:nvPr/>
        </p:nvSpPr>
        <p:spPr>
          <a:xfrm>
            <a:off x="6977380" y="1184910"/>
            <a:ext cx="2712720" cy="506095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effectLst/>
                <a:cs typeface="+mn-ea"/>
                <a:sym typeface="+mn-lt"/>
              </a:rPr>
              <a:t>问题引入</a:t>
            </a:r>
            <a:endParaRPr lang="zh-CN" altLang="en-US" sz="2400" b="1" dirty="0">
              <a:solidFill>
                <a:srgbClr val="11B67E"/>
              </a:solidFill>
              <a:effectLst/>
              <a:cs typeface="+mn-ea"/>
              <a:sym typeface="+mn-lt"/>
            </a:endParaRPr>
          </a:p>
        </p:txBody>
      </p:sp>
      <p:pic>
        <p:nvPicPr>
          <p:cNvPr id="5" name="图片 4"/>
          <p:cNvPicPr>
            <a:picLocks noChangeAspect="1"/>
          </p:cNvPicPr>
          <p:nvPr/>
        </p:nvPicPr>
        <p:blipFill>
          <a:blip r:embed="rId1"/>
          <a:stretch>
            <a:fillRect/>
          </a:stretch>
        </p:blipFill>
        <p:spPr>
          <a:xfrm>
            <a:off x="103505" y="4509770"/>
            <a:ext cx="2146300" cy="1299210"/>
          </a:xfrm>
          <a:prstGeom prst="rect">
            <a:avLst/>
          </a:prstGeom>
        </p:spPr>
      </p:pic>
      <p:pic>
        <p:nvPicPr>
          <p:cNvPr id="6" name="图片 5"/>
          <p:cNvPicPr>
            <a:picLocks noChangeAspect="1"/>
          </p:cNvPicPr>
          <p:nvPr/>
        </p:nvPicPr>
        <p:blipFill>
          <a:blip r:embed="rId2"/>
          <a:stretch>
            <a:fillRect/>
          </a:stretch>
        </p:blipFill>
        <p:spPr>
          <a:xfrm>
            <a:off x="103505" y="3122295"/>
            <a:ext cx="2141220" cy="1285240"/>
          </a:xfrm>
          <a:prstGeom prst="rect">
            <a:avLst/>
          </a:prstGeom>
        </p:spPr>
      </p:pic>
      <p:pic>
        <p:nvPicPr>
          <p:cNvPr id="7" name="图片 6"/>
          <p:cNvPicPr>
            <a:picLocks noChangeAspect="1"/>
          </p:cNvPicPr>
          <p:nvPr/>
        </p:nvPicPr>
        <p:blipFill>
          <a:blip r:embed="rId3"/>
          <a:stretch>
            <a:fillRect/>
          </a:stretch>
        </p:blipFill>
        <p:spPr>
          <a:xfrm>
            <a:off x="103505" y="1809115"/>
            <a:ext cx="2141220" cy="1211580"/>
          </a:xfrm>
          <a:prstGeom prst="rect">
            <a:avLst/>
          </a:prstGeom>
        </p:spPr>
      </p:pic>
      <p:pic>
        <p:nvPicPr>
          <p:cNvPr id="12" name="图片 11"/>
          <p:cNvPicPr>
            <a:picLocks noChangeAspect="1"/>
          </p:cNvPicPr>
          <p:nvPr/>
        </p:nvPicPr>
        <p:blipFill>
          <a:blip r:embed="rId4"/>
          <a:stretch>
            <a:fillRect/>
          </a:stretch>
        </p:blipFill>
        <p:spPr>
          <a:xfrm>
            <a:off x="5895975" y="1809115"/>
            <a:ext cx="2141855" cy="1211580"/>
          </a:xfrm>
          <a:prstGeom prst="rect">
            <a:avLst/>
          </a:prstGeom>
        </p:spPr>
      </p:pic>
      <p:pic>
        <p:nvPicPr>
          <p:cNvPr id="13" name="图片 12"/>
          <p:cNvPicPr>
            <a:picLocks noChangeAspect="1"/>
          </p:cNvPicPr>
          <p:nvPr/>
        </p:nvPicPr>
        <p:blipFill>
          <a:blip r:embed="rId5"/>
          <a:stretch>
            <a:fillRect/>
          </a:stretch>
        </p:blipFill>
        <p:spPr>
          <a:xfrm>
            <a:off x="5895975" y="3122295"/>
            <a:ext cx="2141855" cy="1286510"/>
          </a:xfrm>
          <a:prstGeom prst="rect">
            <a:avLst/>
          </a:prstGeom>
        </p:spPr>
      </p:pic>
      <p:pic>
        <p:nvPicPr>
          <p:cNvPr id="3" name="图片 2"/>
          <p:cNvPicPr>
            <a:picLocks noChangeAspect="1"/>
          </p:cNvPicPr>
          <p:nvPr/>
        </p:nvPicPr>
        <p:blipFill>
          <a:blip r:embed="rId6"/>
          <a:stretch>
            <a:fillRect/>
          </a:stretch>
        </p:blipFill>
        <p:spPr>
          <a:xfrm>
            <a:off x="5895975" y="4542790"/>
            <a:ext cx="2141855" cy="1295400"/>
          </a:xfrm>
          <a:prstGeom prst="rect">
            <a:avLst/>
          </a:prstGeom>
        </p:spPr>
      </p:pic>
      <p:pic>
        <p:nvPicPr>
          <p:cNvPr id="14" name="图片 13"/>
          <p:cNvPicPr>
            <a:picLocks noChangeAspect="1"/>
          </p:cNvPicPr>
          <p:nvPr/>
        </p:nvPicPr>
        <p:blipFill>
          <a:blip r:embed="rId7"/>
          <a:stretch>
            <a:fillRect/>
          </a:stretch>
        </p:blipFill>
        <p:spPr>
          <a:xfrm>
            <a:off x="3289935" y="1737995"/>
            <a:ext cx="1397000" cy="1211580"/>
          </a:xfrm>
          <a:prstGeom prst="rect">
            <a:avLst/>
          </a:prstGeom>
        </p:spPr>
      </p:pic>
      <p:pic>
        <p:nvPicPr>
          <p:cNvPr id="15" name="图片 14"/>
          <p:cNvPicPr>
            <a:picLocks noChangeAspect="1"/>
          </p:cNvPicPr>
          <p:nvPr/>
        </p:nvPicPr>
        <p:blipFill>
          <a:blip r:embed="rId8"/>
          <a:stretch>
            <a:fillRect/>
          </a:stretch>
        </p:blipFill>
        <p:spPr>
          <a:xfrm>
            <a:off x="3326765" y="4538980"/>
            <a:ext cx="1375410" cy="1211580"/>
          </a:xfrm>
          <a:prstGeom prst="rect">
            <a:avLst/>
          </a:prstGeom>
        </p:spPr>
      </p:pic>
      <p:pic>
        <p:nvPicPr>
          <p:cNvPr id="16" name="图片 15"/>
          <p:cNvPicPr>
            <a:picLocks noChangeAspect="1"/>
          </p:cNvPicPr>
          <p:nvPr/>
        </p:nvPicPr>
        <p:blipFill>
          <a:blip r:embed="rId9"/>
          <a:stretch>
            <a:fillRect/>
          </a:stretch>
        </p:blipFill>
        <p:spPr>
          <a:xfrm>
            <a:off x="3282950" y="3095625"/>
            <a:ext cx="1383030" cy="1211580"/>
          </a:xfrm>
          <a:prstGeom prst="rect">
            <a:avLst/>
          </a:prstGeom>
        </p:spPr>
      </p:pic>
      <p:sp>
        <p:nvSpPr>
          <p:cNvPr id="17" name="加号 16"/>
          <p:cNvSpPr/>
          <p:nvPr/>
        </p:nvSpPr>
        <p:spPr>
          <a:xfrm>
            <a:off x="2638425" y="2234565"/>
            <a:ext cx="360045" cy="387350"/>
          </a:xfrm>
          <a:prstGeom prst="mathPlus">
            <a:avLst/>
          </a:prstGeom>
          <a:solidFill>
            <a:srgbClr val="549E39"/>
          </a:solidFill>
        </p:spPr>
        <p:style>
          <a:lnRef idx="1">
            <a:schemeClr val="accent3"/>
          </a:lnRef>
          <a:fillRef idx="3">
            <a:schemeClr val="accent3"/>
          </a:fillRef>
          <a:effectRef idx="2">
            <a:schemeClr val="accent3"/>
          </a:effectRef>
          <a:fontRef idx="minor">
            <a:schemeClr val="lt1"/>
          </a:fontRef>
        </p:style>
        <p:txBody>
          <a:bodyPr rtlCol="0" anchor="ctr"/>
          <a:p>
            <a:pPr algn="ctr"/>
            <a:endParaRPr lang="zh-CN" altLang="en-US"/>
          </a:p>
        </p:txBody>
      </p:sp>
      <p:sp>
        <p:nvSpPr>
          <p:cNvPr id="20" name="加号 19"/>
          <p:cNvSpPr/>
          <p:nvPr/>
        </p:nvSpPr>
        <p:spPr>
          <a:xfrm>
            <a:off x="2691765" y="3577590"/>
            <a:ext cx="360045" cy="387350"/>
          </a:xfrm>
          <a:prstGeom prst="mathPlus">
            <a:avLst/>
          </a:prstGeom>
          <a:solidFill>
            <a:srgbClr val="549E39"/>
          </a:solidFill>
        </p:spPr>
        <p:style>
          <a:lnRef idx="1">
            <a:schemeClr val="accent3"/>
          </a:lnRef>
          <a:fillRef idx="3">
            <a:schemeClr val="accent3"/>
          </a:fillRef>
          <a:effectRef idx="2">
            <a:schemeClr val="accent3"/>
          </a:effectRef>
          <a:fontRef idx="minor">
            <a:schemeClr val="lt1"/>
          </a:fontRef>
        </p:style>
        <p:txBody>
          <a:bodyPr rtlCol="0" anchor="ctr"/>
          <a:p>
            <a:pPr algn="ctr"/>
            <a:endParaRPr lang="zh-CN" altLang="en-US"/>
          </a:p>
        </p:txBody>
      </p:sp>
      <p:sp>
        <p:nvSpPr>
          <p:cNvPr id="21" name="加号 20"/>
          <p:cNvSpPr/>
          <p:nvPr/>
        </p:nvSpPr>
        <p:spPr>
          <a:xfrm>
            <a:off x="2691765" y="5059680"/>
            <a:ext cx="360045" cy="387350"/>
          </a:xfrm>
          <a:prstGeom prst="mathPlus">
            <a:avLst/>
          </a:prstGeom>
          <a:solidFill>
            <a:srgbClr val="549E39"/>
          </a:solidFill>
        </p:spPr>
        <p:style>
          <a:lnRef idx="1">
            <a:schemeClr val="accent3"/>
          </a:lnRef>
          <a:fillRef idx="3">
            <a:schemeClr val="accent3"/>
          </a:fillRef>
          <a:effectRef idx="2">
            <a:schemeClr val="accent3"/>
          </a:effectRef>
          <a:fontRef idx="minor">
            <a:schemeClr val="lt1"/>
          </a:fontRef>
        </p:style>
        <p:txBody>
          <a:bodyPr rtlCol="0" anchor="ctr"/>
          <a:p>
            <a:pPr algn="ctr"/>
            <a:endParaRPr lang="zh-CN" altLang="en-US"/>
          </a:p>
        </p:txBody>
      </p:sp>
      <p:sp>
        <p:nvSpPr>
          <p:cNvPr id="22" name="等于号 21"/>
          <p:cNvSpPr/>
          <p:nvPr/>
        </p:nvSpPr>
        <p:spPr>
          <a:xfrm>
            <a:off x="5143500" y="5122545"/>
            <a:ext cx="549275" cy="26098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3" name="等于号 22"/>
          <p:cNvSpPr/>
          <p:nvPr/>
        </p:nvSpPr>
        <p:spPr>
          <a:xfrm>
            <a:off x="5080635" y="3597910"/>
            <a:ext cx="549275" cy="26098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4" name="等于号 23"/>
          <p:cNvSpPr/>
          <p:nvPr/>
        </p:nvSpPr>
        <p:spPr>
          <a:xfrm>
            <a:off x="5080635" y="2213610"/>
            <a:ext cx="549275" cy="26098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6" name="文本框 25"/>
          <p:cNvSpPr txBox="1"/>
          <p:nvPr/>
        </p:nvSpPr>
        <p:spPr>
          <a:xfrm>
            <a:off x="2691765" y="918210"/>
            <a:ext cx="1637665" cy="5340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t">
            <a:spAutoFit/>
          </a:bodyPr>
          <a:p>
            <a:pPr>
              <a:lnSpc>
                <a:spcPct val="120000"/>
              </a:lnSpc>
            </a:pPr>
            <a:r>
              <a:rPr lang="zh-CN" altLang="en-US" sz="2400"/>
              <a:t>PRISMA</a:t>
            </a:r>
            <a:endParaRPr lang="zh-CN" altLang="en-US" sz="2400"/>
          </a:p>
        </p:txBody>
      </p:sp>
      <p:sp>
        <p:nvSpPr>
          <p:cNvPr id="28" name="文本框 27"/>
          <p:cNvSpPr txBox="1"/>
          <p:nvPr/>
        </p:nvSpPr>
        <p:spPr>
          <a:xfrm>
            <a:off x="838835" y="6038215"/>
            <a:ext cx="6351905" cy="53403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nchor="t">
            <a:spAutoFit/>
          </a:bodyPr>
          <a:p>
            <a:pPr>
              <a:lnSpc>
                <a:spcPct val="120000"/>
              </a:lnSpc>
            </a:pPr>
            <a:r>
              <a:rPr lang="zh-CN" altLang="en-US" sz="2400">
                <a:sym typeface="+mn-ea"/>
              </a:rPr>
              <a:t>如何把我们的照片快速变成“名画”的效果？</a:t>
            </a:r>
            <a:endParaRPr lang="zh-CN" altLang="en-US" sz="2400"/>
          </a:p>
        </p:txBody>
      </p:sp>
      <p:sp>
        <p:nvSpPr>
          <p:cNvPr id="29" name="文本框 28"/>
          <p:cNvSpPr txBox="1"/>
          <p:nvPr/>
        </p:nvSpPr>
        <p:spPr>
          <a:xfrm>
            <a:off x="8162290" y="800735"/>
            <a:ext cx="3766820" cy="534035"/>
          </a:xfrm>
          <a:prstGeom prst="rect">
            <a:avLst/>
          </a:prstGeom>
        </p:spPr>
        <p:style>
          <a:lnRef idx="1">
            <a:schemeClr val="accent3"/>
          </a:lnRef>
          <a:fillRef idx="2">
            <a:schemeClr val="accent3"/>
          </a:fillRef>
          <a:effectRef idx="1">
            <a:schemeClr val="accent3"/>
          </a:effectRef>
          <a:fontRef idx="minor">
            <a:schemeClr val="dk1"/>
          </a:fontRef>
        </p:style>
        <p:txBody>
          <a:bodyPr wrap="square" rtlCol="0" anchor="t">
            <a:spAutoFit/>
          </a:bodyPr>
          <a:p>
            <a:pPr>
              <a:lnSpc>
                <a:spcPct val="120000"/>
              </a:lnSpc>
            </a:pPr>
            <a:r>
              <a:rPr lang="zh-CN" altLang="zh-CN" sz="2400" dirty="0">
                <a:effectLst/>
                <a:cs typeface="+mn-ea"/>
                <a:sym typeface="+mn-lt"/>
              </a:rPr>
              <a:t>抖音“变身漫画”滤镜</a:t>
            </a:r>
            <a:endParaRPr lang="zh-CN" altLang="en-US" sz="2400"/>
          </a:p>
        </p:txBody>
      </p:sp>
      <p:sp>
        <p:nvSpPr>
          <p:cNvPr id="30" name="文本框 29"/>
          <p:cNvSpPr txBox="1"/>
          <p:nvPr/>
        </p:nvSpPr>
        <p:spPr>
          <a:xfrm>
            <a:off x="8637905" y="6038215"/>
            <a:ext cx="3291205" cy="534035"/>
          </a:xfrm>
          <a:prstGeom prst="rect">
            <a:avLst/>
          </a:prstGeom>
          <a:solidFill>
            <a:srgbClr val="FF0000"/>
          </a:solidFill>
        </p:spPr>
        <p:style>
          <a:lnRef idx="1">
            <a:schemeClr val="accent3"/>
          </a:lnRef>
          <a:fillRef idx="2">
            <a:schemeClr val="accent3"/>
          </a:fillRef>
          <a:effectRef idx="1">
            <a:schemeClr val="accent3"/>
          </a:effectRef>
          <a:fontRef idx="minor">
            <a:schemeClr val="dk1"/>
          </a:fontRef>
        </p:style>
        <p:txBody>
          <a:bodyPr wrap="square" rtlCol="0" anchor="t">
            <a:spAutoFit/>
          </a:bodyPr>
          <a:p>
            <a:pPr>
              <a:lnSpc>
                <a:spcPct val="120000"/>
              </a:lnSpc>
            </a:pPr>
            <a:r>
              <a:rPr lang="zh-CN" altLang="zh-CN" sz="2400" dirty="0">
                <a:effectLst/>
                <a:cs typeface="+mn-ea"/>
                <a:sym typeface="+mn-lt"/>
              </a:rPr>
              <a:t>背后用了什么黑科技？</a:t>
            </a:r>
            <a:endParaRPr lang="zh-CN" altLang="en-US" sz="2400"/>
          </a:p>
        </p:txBody>
      </p:sp>
      <p:pic>
        <p:nvPicPr>
          <p:cNvPr id="31" name="图片 30" descr="抖音--ppd"/>
          <p:cNvPicPr>
            <a:picLocks noChangeAspect="1"/>
          </p:cNvPicPr>
          <p:nvPr/>
        </p:nvPicPr>
        <p:blipFill>
          <a:blip r:embed="rId10"/>
          <a:stretch>
            <a:fillRect/>
          </a:stretch>
        </p:blipFill>
        <p:spPr>
          <a:xfrm>
            <a:off x="8757285" y="1855470"/>
            <a:ext cx="2577465" cy="35966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000" fill="hold">
                                          <p:stCondLst>
                                            <p:cond delay="0"/>
                                          </p:stCondLst>
                                        </p:cTn>
                                        <p:tgtEl>
                                          <p:spTgt spid="17"/>
                                        </p:tgtEl>
                                        <p:attrNameLst>
                                          <p:attrName>style.visibility</p:attrName>
                                        </p:attrNameLst>
                                      </p:cBhvr>
                                      <p:to>
                                        <p:strVal val="visible"/>
                                      </p:to>
                                    </p:set>
                                    <p:animEffect transition="in" filter="diamond(in)">
                                      <p:cBhvr>
                                        <p:cTn id="7" dur="1000"/>
                                        <p:tgtEl>
                                          <p:spTgt spid="17"/>
                                        </p:tgtEl>
                                      </p:cBhvr>
                                    </p:animEffect>
                                  </p:childTnLst>
                                </p:cTn>
                              </p:par>
                              <p:par>
                                <p:cTn id="8" presetID="8" presetClass="entr" presetSubtype="16" fill="hold" nodeType="withEffect">
                                  <p:stCondLst>
                                    <p:cond delay="0"/>
                                  </p:stCondLst>
                                  <p:childTnLst>
                                    <p:set>
                                      <p:cBhvr>
                                        <p:cTn id="9" dur="1000" fill="hold">
                                          <p:stCondLst>
                                            <p:cond delay="0"/>
                                          </p:stCondLst>
                                        </p:cTn>
                                        <p:tgtEl>
                                          <p:spTgt spid="14"/>
                                        </p:tgtEl>
                                        <p:attrNameLst>
                                          <p:attrName>style.visibility</p:attrName>
                                        </p:attrNameLst>
                                      </p:cBhvr>
                                      <p:to>
                                        <p:strVal val="visible"/>
                                      </p:to>
                                    </p:set>
                                    <p:animEffect transition="in" filter="diamond(in)">
                                      <p:cBhvr>
                                        <p:cTn id="10" dur="1000"/>
                                        <p:tgtEl>
                                          <p:spTgt spid="14"/>
                                        </p:tgtEl>
                                      </p:cBhvr>
                                    </p:animEffect>
                                  </p:childTnLst>
                                </p:cTn>
                              </p:par>
                              <p:par>
                                <p:cTn id="11" presetID="8" presetClass="entr" presetSubtype="16" fill="hold" grpId="0" nodeType="withEffect">
                                  <p:stCondLst>
                                    <p:cond delay="0"/>
                                  </p:stCondLst>
                                  <p:childTnLst>
                                    <p:set>
                                      <p:cBhvr>
                                        <p:cTn id="12" dur="1000" fill="hold">
                                          <p:stCondLst>
                                            <p:cond delay="0"/>
                                          </p:stCondLst>
                                        </p:cTn>
                                        <p:tgtEl>
                                          <p:spTgt spid="24"/>
                                        </p:tgtEl>
                                        <p:attrNameLst>
                                          <p:attrName>style.visibility</p:attrName>
                                        </p:attrNameLst>
                                      </p:cBhvr>
                                      <p:to>
                                        <p:strVal val="visible"/>
                                      </p:to>
                                    </p:set>
                                    <p:animEffect transition="in" filter="diamond(in)">
                                      <p:cBhvr>
                                        <p:cTn id="13" dur="1000"/>
                                        <p:tgtEl>
                                          <p:spTgt spid="24"/>
                                        </p:tgtEl>
                                      </p:cBhvr>
                                    </p:animEffect>
                                  </p:childTnLst>
                                </p:cTn>
                              </p:par>
                              <p:par>
                                <p:cTn id="14" presetID="8" presetClass="entr" presetSubtype="16" fill="hold" grpId="0" nodeType="withEffect">
                                  <p:stCondLst>
                                    <p:cond delay="0"/>
                                  </p:stCondLst>
                                  <p:childTnLst>
                                    <p:set>
                                      <p:cBhvr>
                                        <p:cTn id="15" dur="1000" fill="hold">
                                          <p:stCondLst>
                                            <p:cond delay="0"/>
                                          </p:stCondLst>
                                        </p:cTn>
                                        <p:tgtEl>
                                          <p:spTgt spid="20"/>
                                        </p:tgtEl>
                                        <p:attrNameLst>
                                          <p:attrName>style.visibility</p:attrName>
                                        </p:attrNameLst>
                                      </p:cBhvr>
                                      <p:to>
                                        <p:strVal val="visible"/>
                                      </p:to>
                                    </p:set>
                                    <p:animEffect transition="in" filter="diamond(in)">
                                      <p:cBhvr>
                                        <p:cTn id="16" dur="1000"/>
                                        <p:tgtEl>
                                          <p:spTgt spid="20"/>
                                        </p:tgtEl>
                                      </p:cBhvr>
                                    </p:animEffect>
                                  </p:childTnLst>
                                </p:cTn>
                              </p:par>
                              <p:par>
                                <p:cTn id="17" presetID="8" presetClass="entr" presetSubtype="16" fill="hold" nodeType="withEffect">
                                  <p:stCondLst>
                                    <p:cond delay="0"/>
                                  </p:stCondLst>
                                  <p:childTnLst>
                                    <p:set>
                                      <p:cBhvr>
                                        <p:cTn id="18" dur="1000" fill="hold">
                                          <p:stCondLst>
                                            <p:cond delay="0"/>
                                          </p:stCondLst>
                                        </p:cTn>
                                        <p:tgtEl>
                                          <p:spTgt spid="16"/>
                                        </p:tgtEl>
                                        <p:attrNameLst>
                                          <p:attrName>style.visibility</p:attrName>
                                        </p:attrNameLst>
                                      </p:cBhvr>
                                      <p:to>
                                        <p:strVal val="visible"/>
                                      </p:to>
                                    </p:set>
                                    <p:animEffect transition="in" filter="diamond(in)">
                                      <p:cBhvr>
                                        <p:cTn id="19" dur="1000"/>
                                        <p:tgtEl>
                                          <p:spTgt spid="16"/>
                                        </p:tgtEl>
                                      </p:cBhvr>
                                    </p:animEffect>
                                  </p:childTnLst>
                                </p:cTn>
                              </p:par>
                              <p:par>
                                <p:cTn id="20" presetID="8" presetClass="entr" presetSubtype="16" fill="hold" grpId="0" nodeType="withEffect">
                                  <p:stCondLst>
                                    <p:cond delay="0"/>
                                  </p:stCondLst>
                                  <p:childTnLst>
                                    <p:set>
                                      <p:cBhvr>
                                        <p:cTn id="21" dur="1000" fill="hold">
                                          <p:stCondLst>
                                            <p:cond delay="0"/>
                                          </p:stCondLst>
                                        </p:cTn>
                                        <p:tgtEl>
                                          <p:spTgt spid="23"/>
                                        </p:tgtEl>
                                        <p:attrNameLst>
                                          <p:attrName>style.visibility</p:attrName>
                                        </p:attrNameLst>
                                      </p:cBhvr>
                                      <p:to>
                                        <p:strVal val="visible"/>
                                      </p:to>
                                    </p:set>
                                    <p:animEffect transition="in" filter="diamond(in)">
                                      <p:cBhvr>
                                        <p:cTn id="22" dur="1000"/>
                                        <p:tgtEl>
                                          <p:spTgt spid="23"/>
                                        </p:tgtEl>
                                      </p:cBhvr>
                                    </p:animEffect>
                                  </p:childTnLst>
                                </p:cTn>
                              </p:par>
                              <p:par>
                                <p:cTn id="23" presetID="8" presetClass="entr" presetSubtype="16" fill="hold" grpId="0" nodeType="withEffect">
                                  <p:stCondLst>
                                    <p:cond delay="0"/>
                                  </p:stCondLst>
                                  <p:childTnLst>
                                    <p:set>
                                      <p:cBhvr>
                                        <p:cTn id="24" dur="1000" fill="hold">
                                          <p:stCondLst>
                                            <p:cond delay="0"/>
                                          </p:stCondLst>
                                        </p:cTn>
                                        <p:tgtEl>
                                          <p:spTgt spid="21"/>
                                        </p:tgtEl>
                                        <p:attrNameLst>
                                          <p:attrName>style.visibility</p:attrName>
                                        </p:attrNameLst>
                                      </p:cBhvr>
                                      <p:to>
                                        <p:strVal val="visible"/>
                                      </p:to>
                                    </p:set>
                                    <p:animEffect transition="in" filter="diamond(in)">
                                      <p:cBhvr>
                                        <p:cTn id="25" dur="1000"/>
                                        <p:tgtEl>
                                          <p:spTgt spid="21"/>
                                        </p:tgtEl>
                                      </p:cBhvr>
                                    </p:animEffect>
                                  </p:childTnLst>
                                </p:cTn>
                              </p:par>
                              <p:par>
                                <p:cTn id="26" presetID="8" presetClass="entr" presetSubtype="16" fill="hold" nodeType="withEffect">
                                  <p:stCondLst>
                                    <p:cond delay="0"/>
                                  </p:stCondLst>
                                  <p:childTnLst>
                                    <p:set>
                                      <p:cBhvr>
                                        <p:cTn id="27" dur="1000" fill="hold">
                                          <p:stCondLst>
                                            <p:cond delay="0"/>
                                          </p:stCondLst>
                                        </p:cTn>
                                        <p:tgtEl>
                                          <p:spTgt spid="15"/>
                                        </p:tgtEl>
                                        <p:attrNameLst>
                                          <p:attrName>style.visibility</p:attrName>
                                        </p:attrNameLst>
                                      </p:cBhvr>
                                      <p:to>
                                        <p:strVal val="visible"/>
                                      </p:to>
                                    </p:set>
                                    <p:animEffect transition="in" filter="diamond(in)">
                                      <p:cBhvr>
                                        <p:cTn id="28" dur="1000"/>
                                        <p:tgtEl>
                                          <p:spTgt spid="15"/>
                                        </p:tgtEl>
                                      </p:cBhvr>
                                    </p:animEffect>
                                  </p:childTnLst>
                                </p:cTn>
                              </p:par>
                              <p:par>
                                <p:cTn id="29" presetID="8" presetClass="entr" presetSubtype="16" fill="hold" grpId="0" nodeType="withEffect">
                                  <p:stCondLst>
                                    <p:cond delay="0"/>
                                  </p:stCondLst>
                                  <p:childTnLst>
                                    <p:set>
                                      <p:cBhvr>
                                        <p:cTn id="30" dur="1000" fill="hold">
                                          <p:stCondLst>
                                            <p:cond delay="0"/>
                                          </p:stCondLst>
                                        </p:cTn>
                                        <p:tgtEl>
                                          <p:spTgt spid="22"/>
                                        </p:tgtEl>
                                        <p:attrNameLst>
                                          <p:attrName>style.visibility</p:attrName>
                                        </p:attrNameLst>
                                      </p:cBhvr>
                                      <p:to>
                                        <p:strVal val="visible"/>
                                      </p:to>
                                    </p:set>
                                    <p:animEffect transition="in" filter="diamond(in)">
                                      <p:cBhvr>
                                        <p:cTn id="31" dur="10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strips(downLeft)">
                                      <p:cBhvr>
                                        <p:cTn id="36" dur="500"/>
                                        <p:tgtEl>
                                          <p:spTgt spid="12"/>
                                        </p:tgtEl>
                                      </p:cBhvr>
                                    </p:animEffect>
                                  </p:childTnLst>
                                </p:cTn>
                              </p:par>
                              <p:par>
                                <p:cTn id="37" presetID="18" presetClass="entr" presetSubtype="12"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strips(downLeft)">
                                      <p:cBhvr>
                                        <p:cTn id="39" dur="500"/>
                                        <p:tgtEl>
                                          <p:spTgt spid="13"/>
                                        </p:tgtEl>
                                      </p:cBhvr>
                                    </p:animEffect>
                                  </p:childTnLst>
                                </p:cTn>
                              </p:par>
                              <p:par>
                                <p:cTn id="40" presetID="18" presetClass="entr" presetSubtype="12"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strips(down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blinds(horizontal)">
                                      <p:cBhvr>
                                        <p:cTn id="53" dur="500"/>
                                        <p:tgtEl>
                                          <p:spTgt spid="28"/>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blinds(horizontal)">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20" grpId="0" animBg="1"/>
      <p:bldP spid="23" grpId="0" animBg="1"/>
      <p:bldP spid="21" grpId="0" animBg="1"/>
      <p:bldP spid="22" grpId="0" animBg="1"/>
      <p:bldP spid="29" grpId="0" animBg="1"/>
      <p:bldP spid="28"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graphicFrame>
        <p:nvGraphicFramePr>
          <p:cNvPr id="3" name="对象 -2147482624"/>
          <p:cNvGraphicFramePr>
            <a:graphicFrameLocks noChangeAspect="1"/>
          </p:cNvGraphicFramePr>
          <p:nvPr/>
        </p:nvGraphicFramePr>
        <p:xfrm>
          <a:off x="109220" y="1598930"/>
          <a:ext cx="3857625" cy="1492250"/>
        </p:xfrm>
        <a:graphic>
          <a:graphicData uri="http://schemas.openxmlformats.org/presentationml/2006/ole">
            <mc:AlternateContent xmlns:mc="http://schemas.openxmlformats.org/markup-compatibility/2006">
              <mc:Choice xmlns:v="urn:schemas-microsoft-com:vml" Requires="v">
                <p:oleObj spid="_x0000_s3076" name="" r:id="rId1" imgW="2070100" imgH="800100" progId="Equation.KSEE3">
                  <p:embed/>
                </p:oleObj>
              </mc:Choice>
              <mc:Fallback>
                <p:oleObj name="" r:id="rId1" imgW="2070100" imgH="800100" progId="Equation.KSEE3">
                  <p:embed/>
                  <p:pic>
                    <p:nvPicPr>
                      <p:cNvPr id="0" name="图片 3075"/>
                      <p:cNvPicPr/>
                      <p:nvPr/>
                    </p:nvPicPr>
                    <p:blipFill>
                      <a:blip r:embed="rId2"/>
                      <a:stretch>
                        <a:fillRect/>
                      </a:stretch>
                    </p:blipFill>
                    <p:spPr>
                      <a:xfrm>
                        <a:off x="109220" y="1598930"/>
                        <a:ext cx="3857625" cy="1492250"/>
                      </a:xfrm>
                      <a:prstGeom prst="rect">
                        <a:avLst/>
                      </a:prstGeom>
                      <a:noFill/>
                      <a:ln w="38100">
                        <a:noFill/>
                        <a:miter/>
                      </a:ln>
                    </p:spPr>
                  </p:pic>
                </p:oleObj>
              </mc:Fallback>
            </mc:AlternateContent>
          </a:graphicData>
        </a:graphic>
      </p:graphicFrame>
      <p:grpSp>
        <p:nvGrpSpPr>
          <p:cNvPr id="12" name="组合 11"/>
          <p:cNvGrpSpPr/>
          <p:nvPr/>
        </p:nvGrpSpPr>
        <p:grpSpPr>
          <a:xfrm>
            <a:off x="4472940" y="824865"/>
            <a:ext cx="6923405" cy="5995670"/>
            <a:chOff x="7044" y="1299"/>
            <a:chExt cx="10903" cy="9442"/>
          </a:xfrm>
        </p:grpSpPr>
        <p:pic>
          <p:nvPicPr>
            <p:cNvPr id="2" name="图片 1"/>
            <p:cNvPicPr>
              <a:picLocks noChangeAspect="1"/>
            </p:cNvPicPr>
            <p:nvPr/>
          </p:nvPicPr>
          <p:blipFill>
            <a:blip r:embed="rId3"/>
            <a:srcRect l="29497" t="5551" r="18086"/>
            <a:stretch>
              <a:fillRect/>
            </a:stretch>
          </p:blipFill>
          <p:spPr>
            <a:xfrm>
              <a:off x="7364" y="1299"/>
              <a:ext cx="9396" cy="9443"/>
            </a:xfrm>
            <a:prstGeom prst="rect">
              <a:avLst/>
            </a:prstGeom>
          </p:spPr>
        </p:pic>
        <p:sp>
          <p:nvSpPr>
            <p:cNvPr id="4" name="文本框 3"/>
            <p:cNvSpPr txBox="1"/>
            <p:nvPr/>
          </p:nvSpPr>
          <p:spPr>
            <a:xfrm>
              <a:off x="15377" y="4157"/>
              <a:ext cx="2571" cy="6438"/>
            </a:xfrm>
            <a:prstGeom prst="rect">
              <a:avLst/>
            </a:prstGeom>
            <a:solidFill>
              <a:schemeClr val="bg1"/>
            </a:solidFill>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6" name="文本框 5"/>
            <p:cNvSpPr txBox="1"/>
            <p:nvPr/>
          </p:nvSpPr>
          <p:spPr>
            <a:xfrm>
              <a:off x="16481" y="3104"/>
              <a:ext cx="432" cy="811"/>
            </a:xfrm>
            <a:prstGeom prst="rect">
              <a:avLst/>
            </a:prstGeom>
            <a:solidFill>
              <a:schemeClr val="bg1"/>
            </a:solidFill>
          </p:spPr>
          <p:txBody>
            <a:bodyPr wrap="square" rtlCol="0">
              <a:noAutofit/>
            </a:bodyPr>
            <a:p>
              <a:endParaRPr lang="zh-CN" altLang="en-US"/>
            </a:p>
            <a:p>
              <a:endParaRPr lang="zh-CN" altLang="en-US"/>
            </a:p>
          </p:txBody>
        </p:sp>
        <p:sp>
          <p:nvSpPr>
            <p:cNvPr id="7" name="文本框 6"/>
            <p:cNvSpPr txBox="1"/>
            <p:nvPr/>
          </p:nvSpPr>
          <p:spPr>
            <a:xfrm>
              <a:off x="7044" y="7918"/>
              <a:ext cx="2278" cy="1238"/>
            </a:xfrm>
            <a:prstGeom prst="rect">
              <a:avLst/>
            </a:prstGeom>
            <a:solidFill>
              <a:schemeClr val="bg1"/>
            </a:solidFill>
          </p:spPr>
          <p:txBody>
            <a:bodyPr wrap="square" rtlCol="0">
              <a:spAutoFit/>
            </a:bodyPr>
            <a:p>
              <a:endParaRPr lang="zh-CN" altLang="en-US"/>
            </a:p>
            <a:p>
              <a:endParaRPr lang="zh-CN" altLang="en-US"/>
            </a:p>
            <a:p>
              <a:endParaRPr lang="zh-CN" altLang="en-US"/>
            </a:p>
            <a:p>
              <a:endParaRPr lang="zh-CN" altLang="en-US"/>
            </a:p>
          </p:txBody>
        </p:sp>
      </p:gr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pic>
        <p:nvPicPr>
          <p:cNvPr id="13" name="图片 12"/>
          <p:cNvPicPr>
            <a:picLocks noChangeAspect="1"/>
          </p:cNvPicPr>
          <p:nvPr/>
        </p:nvPicPr>
        <p:blipFill>
          <a:blip r:embed="rId1"/>
          <a:stretch>
            <a:fillRect/>
          </a:stretch>
        </p:blipFill>
        <p:spPr>
          <a:xfrm>
            <a:off x="164465" y="2129155"/>
            <a:ext cx="5940000" cy="2146467"/>
          </a:xfrm>
          <a:prstGeom prst="rect">
            <a:avLst/>
          </a:prstGeom>
        </p:spPr>
      </p:pic>
      <p:pic>
        <p:nvPicPr>
          <p:cNvPr id="14" name="图片 13"/>
          <p:cNvPicPr>
            <a:picLocks noChangeAspect="1"/>
          </p:cNvPicPr>
          <p:nvPr/>
        </p:nvPicPr>
        <p:blipFill>
          <a:blip r:embed="rId2"/>
          <a:stretch>
            <a:fillRect/>
          </a:stretch>
        </p:blipFill>
        <p:spPr>
          <a:xfrm>
            <a:off x="5902325" y="1992630"/>
            <a:ext cx="5940000" cy="4502213"/>
          </a:xfrm>
          <a:prstGeom prst="rect">
            <a:avLst/>
          </a:prstGeom>
        </p:spPr>
      </p:pic>
      <p:sp>
        <p:nvSpPr>
          <p:cNvPr id="20" name="文本框 19"/>
          <p:cNvSpPr txBox="1"/>
          <p:nvPr/>
        </p:nvSpPr>
        <p:spPr>
          <a:xfrm>
            <a:off x="832485" y="1760855"/>
            <a:ext cx="11175365" cy="368300"/>
          </a:xfrm>
          <a:prstGeom prst="rect">
            <a:avLst/>
          </a:prstGeom>
          <a:noFill/>
        </p:spPr>
        <p:txBody>
          <a:bodyPr wrap="square" rtlCol="0">
            <a:spAutoFit/>
          </a:bodyPr>
          <a:p>
            <a:r>
              <a:rPr lang="zh-CN" altLang="en-US" sz="1800" b="1">
                <a:latin typeface="微软雅黑" panose="020B0503020204020204" charset="-122"/>
                <a:ea typeface="微软雅黑" panose="020B0503020204020204" charset="-122"/>
                <a:cs typeface="微软雅黑" panose="020B0503020204020204" charset="-122"/>
              </a:rPr>
              <a:t>内容图像</a:t>
            </a:r>
            <a:r>
              <a:rPr lang="en-US" altLang="zh-CN" sz="1800" b="1">
                <a:latin typeface="微软雅黑" panose="020B0503020204020204" charset="-122"/>
                <a:ea typeface="微软雅黑" panose="020B0503020204020204" charset="-122"/>
                <a:cs typeface="微软雅黑" panose="020B0503020204020204" charset="-122"/>
              </a:rPr>
              <a:t>                               </a:t>
            </a:r>
            <a:r>
              <a:rPr lang="zh-CN" altLang="en-US" sz="1800" b="1">
                <a:latin typeface="微软雅黑" panose="020B0503020204020204" charset="-122"/>
                <a:ea typeface="微软雅黑" panose="020B0503020204020204" charset="-122"/>
                <a:cs typeface="微软雅黑" panose="020B0503020204020204" charset="-122"/>
              </a:rPr>
              <a:t>风格图像</a:t>
            </a:r>
            <a:r>
              <a:rPr lang="en-US" altLang="zh-CN" sz="1800" b="1">
                <a:latin typeface="微软雅黑" panose="020B0503020204020204" charset="-122"/>
                <a:ea typeface="微软雅黑" panose="020B0503020204020204" charset="-122"/>
                <a:cs typeface="微软雅黑" panose="020B0503020204020204" charset="-122"/>
              </a:rPr>
              <a:t>                                             4</a:t>
            </a:r>
            <a:r>
              <a:rPr lang="zh-CN" altLang="en-US" sz="1800" b="1">
                <a:latin typeface="微软雅黑" panose="020B0503020204020204" charset="-122"/>
                <a:ea typeface="微软雅黑" panose="020B0503020204020204" charset="-122"/>
                <a:cs typeface="微软雅黑" panose="020B0503020204020204" charset="-122"/>
              </a:rPr>
              <a:t>副不同的白噪声图像</a:t>
            </a:r>
            <a:endParaRPr lang="zh-CN" altLang="en-US" sz="1800" b="1">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296545" y="850265"/>
            <a:ext cx="11175365" cy="460375"/>
          </a:xfrm>
          <a:prstGeom prst="rect">
            <a:avLst/>
          </a:prstGeom>
          <a:noFill/>
        </p:spPr>
        <p:txBody>
          <a:bodyPr wrap="square" rtlCol="0">
            <a:spAutoFit/>
          </a:bodyPr>
          <a:p>
            <a:r>
              <a:rPr lang="zh-CN" altLang="en-US" sz="2400" b="1">
                <a:latin typeface="微软雅黑" panose="020B0503020204020204" charset="-122"/>
                <a:ea typeface="微软雅黑" panose="020B0503020204020204" charset="-122"/>
                <a:cs typeface="微软雅黑" panose="020B0503020204020204" charset="-122"/>
              </a:rPr>
              <a:t>合成图像的初始化：</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435610" y="4893945"/>
            <a:ext cx="5133340" cy="953135"/>
          </a:xfrm>
          <a:prstGeom prst="rect">
            <a:avLst/>
          </a:prstGeom>
          <a:noFill/>
        </p:spPr>
        <p:txBody>
          <a:bodyPr wrap="square" rtlCol="0">
            <a:spAutoFit/>
          </a:bodyPr>
          <a:p>
            <a:r>
              <a:rPr lang="en-US" altLang="zh-CN" sz="2800" b="1"/>
              <a:t>A</a:t>
            </a:r>
            <a:r>
              <a:rPr lang="zh-CN" altLang="en-US" sz="2800" b="1"/>
              <a:t>和</a:t>
            </a:r>
            <a:r>
              <a:rPr lang="en-US" altLang="zh-CN" sz="2800" b="1"/>
              <a:t>B</a:t>
            </a:r>
            <a:r>
              <a:rPr lang="zh-CN" altLang="en-US" sz="2800" b="1"/>
              <a:t>：对结果影响无明显差别</a:t>
            </a:r>
            <a:endParaRPr lang="zh-CN" altLang="en-US" sz="2800" b="1"/>
          </a:p>
          <a:p>
            <a:r>
              <a:rPr lang="en-US" altLang="zh-CN" sz="2800" b="1"/>
              <a:t>C</a:t>
            </a:r>
            <a:r>
              <a:rPr lang="zh-CN" altLang="en-US" sz="2800" b="1"/>
              <a:t>：能够生成任意的新图像</a:t>
            </a:r>
            <a:endParaRPr lang="zh-CN" altLang="en-US" sz="2800" b="1"/>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graphicFrame>
        <p:nvGraphicFramePr>
          <p:cNvPr id="3" name="对象 -2147482624"/>
          <p:cNvGraphicFramePr>
            <a:graphicFrameLocks noChangeAspect="1"/>
          </p:cNvGraphicFramePr>
          <p:nvPr/>
        </p:nvGraphicFramePr>
        <p:xfrm>
          <a:off x="109220" y="1598930"/>
          <a:ext cx="3857625" cy="1492250"/>
        </p:xfrm>
        <a:graphic>
          <a:graphicData uri="http://schemas.openxmlformats.org/presentationml/2006/ole">
            <mc:AlternateContent xmlns:mc="http://schemas.openxmlformats.org/markup-compatibility/2006">
              <mc:Choice xmlns:v="urn:schemas-microsoft-com:vml" Requires="v">
                <p:oleObj spid="_x0000_s3076" name="" r:id="rId1" imgW="2070100" imgH="800100" progId="Equation.KSEE3">
                  <p:embed/>
                </p:oleObj>
              </mc:Choice>
              <mc:Fallback>
                <p:oleObj name="" r:id="rId1" imgW="2070100" imgH="800100" progId="Equation.KSEE3">
                  <p:embed/>
                  <p:pic>
                    <p:nvPicPr>
                      <p:cNvPr id="0" name="图片 3075"/>
                      <p:cNvPicPr/>
                      <p:nvPr/>
                    </p:nvPicPr>
                    <p:blipFill>
                      <a:blip r:embed="rId2"/>
                      <a:stretch>
                        <a:fillRect/>
                      </a:stretch>
                    </p:blipFill>
                    <p:spPr>
                      <a:xfrm>
                        <a:off x="109220" y="1598930"/>
                        <a:ext cx="3857625" cy="1492250"/>
                      </a:xfrm>
                      <a:prstGeom prst="rect">
                        <a:avLst/>
                      </a:prstGeom>
                      <a:noFill/>
                      <a:ln w="38100">
                        <a:noFill/>
                        <a:miter/>
                      </a:ln>
                    </p:spPr>
                  </p:pic>
                </p:oleObj>
              </mc:Fallback>
            </mc:AlternateContent>
          </a:graphicData>
        </a:graphic>
      </p:graphicFrame>
      <p:grpSp>
        <p:nvGrpSpPr>
          <p:cNvPr id="12" name="组合 11"/>
          <p:cNvGrpSpPr/>
          <p:nvPr/>
        </p:nvGrpSpPr>
        <p:grpSpPr>
          <a:xfrm>
            <a:off x="4472940" y="824865"/>
            <a:ext cx="6923405" cy="5995670"/>
            <a:chOff x="7044" y="1299"/>
            <a:chExt cx="10903" cy="9442"/>
          </a:xfrm>
        </p:grpSpPr>
        <p:pic>
          <p:nvPicPr>
            <p:cNvPr id="2" name="图片 1"/>
            <p:cNvPicPr>
              <a:picLocks noChangeAspect="1"/>
            </p:cNvPicPr>
            <p:nvPr/>
          </p:nvPicPr>
          <p:blipFill>
            <a:blip r:embed="rId3"/>
            <a:srcRect l="29497" t="5551" r="18086"/>
            <a:stretch>
              <a:fillRect/>
            </a:stretch>
          </p:blipFill>
          <p:spPr>
            <a:xfrm>
              <a:off x="7364" y="1299"/>
              <a:ext cx="9396" cy="9443"/>
            </a:xfrm>
            <a:prstGeom prst="rect">
              <a:avLst/>
            </a:prstGeom>
          </p:spPr>
        </p:pic>
        <p:sp>
          <p:nvSpPr>
            <p:cNvPr id="4" name="文本框 3"/>
            <p:cNvSpPr txBox="1"/>
            <p:nvPr/>
          </p:nvSpPr>
          <p:spPr>
            <a:xfrm>
              <a:off x="15377" y="4157"/>
              <a:ext cx="2571" cy="6438"/>
            </a:xfrm>
            <a:prstGeom prst="rect">
              <a:avLst/>
            </a:prstGeom>
            <a:solidFill>
              <a:schemeClr val="bg1"/>
            </a:solidFill>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6" name="文本框 5"/>
            <p:cNvSpPr txBox="1"/>
            <p:nvPr/>
          </p:nvSpPr>
          <p:spPr>
            <a:xfrm>
              <a:off x="16481" y="3104"/>
              <a:ext cx="432" cy="811"/>
            </a:xfrm>
            <a:prstGeom prst="rect">
              <a:avLst/>
            </a:prstGeom>
            <a:solidFill>
              <a:schemeClr val="bg1"/>
            </a:solidFill>
          </p:spPr>
          <p:txBody>
            <a:bodyPr wrap="square" rtlCol="0">
              <a:noAutofit/>
            </a:bodyPr>
            <a:p>
              <a:endParaRPr lang="zh-CN" altLang="en-US"/>
            </a:p>
            <a:p>
              <a:endParaRPr lang="zh-CN" altLang="en-US"/>
            </a:p>
          </p:txBody>
        </p:sp>
        <p:sp>
          <p:nvSpPr>
            <p:cNvPr id="7" name="文本框 6"/>
            <p:cNvSpPr txBox="1"/>
            <p:nvPr/>
          </p:nvSpPr>
          <p:spPr>
            <a:xfrm>
              <a:off x="7044" y="7918"/>
              <a:ext cx="2278" cy="1238"/>
            </a:xfrm>
            <a:prstGeom prst="rect">
              <a:avLst/>
            </a:prstGeom>
            <a:solidFill>
              <a:schemeClr val="bg1"/>
            </a:solidFill>
          </p:spPr>
          <p:txBody>
            <a:bodyPr wrap="square" rtlCol="0">
              <a:spAutoFit/>
            </a:bodyPr>
            <a:p>
              <a:endParaRPr lang="zh-CN" altLang="en-US"/>
            </a:p>
            <a:p>
              <a:endParaRPr lang="zh-CN" altLang="en-US"/>
            </a:p>
            <a:p>
              <a:endParaRPr lang="zh-CN" altLang="en-US"/>
            </a:p>
            <a:p>
              <a:endParaRPr lang="zh-CN" altLang="en-US"/>
            </a:p>
          </p:txBody>
        </p:sp>
      </p:gr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pic>
        <p:nvPicPr>
          <p:cNvPr id="13" name="图片 12"/>
          <p:cNvPicPr>
            <a:picLocks noChangeAspect="1"/>
          </p:cNvPicPr>
          <p:nvPr/>
        </p:nvPicPr>
        <p:blipFill>
          <a:blip r:embed="rId1"/>
          <a:stretch>
            <a:fillRect/>
          </a:stretch>
        </p:blipFill>
        <p:spPr>
          <a:xfrm>
            <a:off x="460375" y="622935"/>
            <a:ext cx="1854835" cy="720725"/>
          </a:xfrm>
          <a:prstGeom prst="rect">
            <a:avLst/>
          </a:prstGeom>
        </p:spPr>
      </p:pic>
      <p:sp>
        <p:nvSpPr>
          <p:cNvPr id="14" name="文本框 13"/>
          <p:cNvSpPr txBox="1"/>
          <p:nvPr/>
        </p:nvSpPr>
        <p:spPr>
          <a:xfrm>
            <a:off x="241935" y="1280160"/>
            <a:ext cx="4064000" cy="1137285"/>
          </a:xfrm>
          <a:prstGeom prst="rect">
            <a:avLst/>
          </a:prstGeom>
          <a:noFill/>
        </p:spPr>
        <p:txBody>
          <a:bodyPr wrap="square" rtlCol="0">
            <a:spAutoFit/>
          </a:bodyPr>
          <a:p>
            <a:r>
              <a:rPr lang="en-US" altLang="zh-CN" sz="2000" b="1"/>
              <a:t>Gram matrix</a:t>
            </a:r>
            <a:r>
              <a:rPr lang="zh-CN" altLang="en-US" sz="2000" b="1"/>
              <a:t>介绍：</a:t>
            </a:r>
            <a:r>
              <a:rPr lang="zh-CN" altLang="en-US" sz="1600"/>
              <a:t>任意k个向量之间两两的内积所组成的矩阵，称为这k个向量的格拉姆矩(Gram matrix)，很明显，这是一个对称矩阵。</a:t>
            </a:r>
            <a:endParaRPr lang="zh-CN" altLang="en-US" sz="1600"/>
          </a:p>
        </p:txBody>
      </p:sp>
      <p:pic>
        <p:nvPicPr>
          <p:cNvPr id="100" name="图片 99"/>
          <p:cNvPicPr/>
          <p:nvPr/>
        </p:nvPicPr>
        <p:blipFill>
          <a:blip r:embed="rId2"/>
          <a:stretch>
            <a:fillRect/>
          </a:stretch>
        </p:blipFill>
        <p:spPr>
          <a:xfrm>
            <a:off x="296545" y="2675890"/>
            <a:ext cx="3971290" cy="970915"/>
          </a:xfrm>
          <a:prstGeom prst="rect">
            <a:avLst/>
          </a:prstGeom>
          <a:noFill/>
          <a:ln w="9525">
            <a:noFill/>
          </a:ln>
        </p:spPr>
      </p:pic>
      <p:pic>
        <p:nvPicPr>
          <p:cNvPr id="101" name="图片 100"/>
          <p:cNvPicPr/>
          <p:nvPr/>
        </p:nvPicPr>
        <p:blipFill>
          <a:blip r:embed="rId3"/>
          <a:stretch>
            <a:fillRect/>
          </a:stretch>
        </p:blipFill>
        <p:spPr>
          <a:xfrm>
            <a:off x="241935" y="3992880"/>
            <a:ext cx="5276850" cy="1619250"/>
          </a:xfrm>
          <a:prstGeom prst="rect">
            <a:avLst/>
          </a:prstGeom>
          <a:noFill/>
          <a:ln w="9525">
            <a:noFill/>
          </a:ln>
        </p:spPr>
      </p:pic>
      <p:sp>
        <p:nvSpPr>
          <p:cNvPr id="16" name="文本框 15"/>
          <p:cNvSpPr txBox="1"/>
          <p:nvPr/>
        </p:nvSpPr>
        <p:spPr>
          <a:xfrm>
            <a:off x="6332855" y="713740"/>
            <a:ext cx="5524500" cy="1876425"/>
          </a:xfrm>
          <a:prstGeom prst="rect">
            <a:avLst/>
          </a:prstGeom>
          <a:noFill/>
        </p:spPr>
        <p:txBody>
          <a:bodyPr wrap="square" rtlCol="0">
            <a:spAutoFit/>
          </a:bodyPr>
          <a:p>
            <a:r>
              <a:rPr lang="en-US" altLang="zh-CN" sz="2000" b="1"/>
              <a:t>计算和特征表示</a:t>
            </a:r>
            <a:r>
              <a:rPr lang="zh-CN" altLang="en-US" sz="2000" b="1"/>
              <a:t>：</a:t>
            </a:r>
            <a:endParaRPr lang="zh-CN" altLang="en-US" sz="2000" b="1"/>
          </a:p>
          <a:p>
            <a:pPr marL="285750" indent="-285750">
              <a:buFont typeface="Wingdings" panose="05000000000000000000" charset="0"/>
              <a:buChar char="ü"/>
            </a:pPr>
            <a:r>
              <a:rPr lang="zh-CN" altLang="en-US" sz="1600"/>
              <a:t>输入图像的feature map为[ ch, h, w]</a:t>
            </a:r>
            <a:endParaRPr lang="zh-CN" altLang="en-US" sz="1600"/>
          </a:p>
          <a:p>
            <a:pPr marL="285750" indent="-285750">
              <a:buFont typeface="Wingdings" panose="05000000000000000000" charset="0"/>
              <a:buChar char="ü"/>
            </a:pPr>
            <a:r>
              <a:rPr lang="zh-CN" altLang="en-US" sz="1600"/>
              <a:t>经过flatten（即是将h*w进行平铺成一维向量）和矩阵转置操作，可以变形为[ ch, h*w]和[ h*w, ch]的矩阵</a:t>
            </a:r>
            <a:endParaRPr lang="zh-CN" altLang="en-US" sz="1600"/>
          </a:p>
          <a:p>
            <a:pPr marL="285750" indent="-285750">
              <a:buFont typeface="Wingdings" panose="05000000000000000000" charset="0"/>
              <a:buChar char="ü"/>
            </a:pPr>
            <a:r>
              <a:rPr lang="zh-CN" altLang="en-US" sz="1600"/>
              <a:t>对两个作内积得到Gram Matrices。</a:t>
            </a:r>
            <a:endParaRPr lang="zh-CN" altLang="en-US" sz="1600"/>
          </a:p>
          <a:p>
            <a:pPr marL="285750" indent="-285750">
              <a:buFont typeface="Wingdings" panose="05000000000000000000" charset="0"/>
              <a:buChar char="ü"/>
            </a:pPr>
            <a:r>
              <a:rPr lang="zh-CN" altLang="en-US" sz="1600"/>
              <a:t>蓝色条表示每个通道flatten后特征点，最后得到 [ch *ch ]的G矩阵）</a:t>
            </a:r>
            <a:endParaRPr lang="zh-CN" altLang="en-US" sz="1600"/>
          </a:p>
        </p:txBody>
      </p:sp>
      <p:pic>
        <p:nvPicPr>
          <p:cNvPr id="102" name="图片 101"/>
          <p:cNvPicPr/>
          <p:nvPr/>
        </p:nvPicPr>
        <p:blipFill>
          <a:blip r:embed="rId4"/>
          <a:stretch>
            <a:fillRect/>
          </a:stretch>
        </p:blipFill>
        <p:spPr>
          <a:xfrm>
            <a:off x="7012305" y="2507615"/>
            <a:ext cx="2880995" cy="1599565"/>
          </a:xfrm>
          <a:prstGeom prst="rect">
            <a:avLst/>
          </a:prstGeom>
          <a:noFill/>
          <a:ln w="9525">
            <a:noFill/>
          </a:ln>
        </p:spPr>
      </p:pic>
      <p:sp>
        <p:nvSpPr>
          <p:cNvPr id="2" name="文本框 1"/>
          <p:cNvSpPr txBox="1"/>
          <p:nvPr/>
        </p:nvSpPr>
        <p:spPr>
          <a:xfrm>
            <a:off x="722630" y="5690870"/>
            <a:ext cx="11355070" cy="1014730"/>
          </a:xfrm>
          <a:prstGeom prst="rect">
            <a:avLst/>
          </a:prstGeom>
          <a:noFill/>
        </p:spPr>
        <p:txBody>
          <a:bodyPr wrap="square" rtlCol="0" anchor="t">
            <a:spAutoFit/>
          </a:bodyPr>
          <a:p>
            <a:r>
              <a:rPr lang="zh-CN" altLang="en-US" sz="2000">
                <a:solidFill>
                  <a:srgbClr val="FF0000"/>
                </a:solidFill>
              </a:rPr>
              <a:t>关键点：</a:t>
            </a:r>
            <a:endParaRPr lang="zh-CN" altLang="en-US" sz="2000">
              <a:solidFill>
                <a:srgbClr val="FF0000"/>
              </a:solidFill>
            </a:endParaRPr>
          </a:p>
          <a:p>
            <a:r>
              <a:rPr lang="zh-CN" altLang="en-US" sz="2000">
                <a:solidFill>
                  <a:srgbClr val="FF0000"/>
                </a:solidFill>
              </a:rPr>
              <a:t>gram矩阵是计算每个通道 i 的feature map与每个通道 j 的feature map的内积</a:t>
            </a:r>
            <a:endParaRPr lang="zh-CN" altLang="en-US" sz="2000">
              <a:solidFill>
                <a:srgbClr val="FF0000"/>
              </a:solidFill>
            </a:endParaRPr>
          </a:p>
          <a:p>
            <a:r>
              <a:rPr lang="zh-CN" altLang="en-US" sz="2000">
                <a:solidFill>
                  <a:srgbClr val="FF0000"/>
                </a:solidFill>
              </a:rPr>
              <a:t>gram matrix的每个值可以说是代表</a:t>
            </a:r>
            <a:r>
              <a:rPr lang="en-US" altLang="zh-CN" sz="2000">
                <a:solidFill>
                  <a:srgbClr val="FF0000"/>
                </a:solidFill>
              </a:rPr>
              <a:t>i </a:t>
            </a:r>
            <a:r>
              <a:rPr lang="zh-CN" altLang="en-US" sz="2000">
                <a:solidFill>
                  <a:srgbClr val="FF0000"/>
                </a:solidFill>
              </a:rPr>
              <a:t>通道的feature map与 j 通道的feature map的互相关程度</a:t>
            </a:r>
            <a:endParaRPr lang="zh-CN" altLang="en-US" sz="2000">
              <a:solidFill>
                <a:srgbClr val="FF0000"/>
              </a:solidFill>
            </a:endParaRP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pic>
        <p:nvPicPr>
          <p:cNvPr id="13" name="图片 12"/>
          <p:cNvPicPr>
            <a:picLocks noChangeAspect="1"/>
          </p:cNvPicPr>
          <p:nvPr/>
        </p:nvPicPr>
        <p:blipFill>
          <a:blip r:embed="rId1"/>
          <a:stretch>
            <a:fillRect/>
          </a:stretch>
        </p:blipFill>
        <p:spPr>
          <a:xfrm>
            <a:off x="3773170" y="2108835"/>
            <a:ext cx="1854835" cy="720725"/>
          </a:xfrm>
          <a:prstGeom prst="rect">
            <a:avLst/>
          </a:prstGeom>
        </p:spPr>
      </p:pic>
      <p:sp>
        <p:nvSpPr>
          <p:cNvPr id="14" name="文本框 13"/>
          <p:cNvSpPr txBox="1"/>
          <p:nvPr/>
        </p:nvSpPr>
        <p:spPr>
          <a:xfrm>
            <a:off x="181610" y="941705"/>
            <a:ext cx="11316970" cy="922020"/>
          </a:xfrm>
          <a:prstGeom prst="rect">
            <a:avLst/>
          </a:prstGeom>
          <a:noFill/>
        </p:spPr>
        <p:txBody>
          <a:bodyPr wrap="square" rtlCol="0">
            <a:spAutoFit/>
          </a:bodyPr>
          <a:p>
            <a:pPr>
              <a:lnSpc>
                <a:spcPct val="150000"/>
              </a:lnSpc>
            </a:pPr>
            <a:r>
              <a:rPr sz="1800">
                <a:latin typeface="微软雅黑" panose="020B0503020204020204" charset="-122"/>
                <a:ea typeface="微软雅黑" panose="020B0503020204020204" charset="-122"/>
                <a:cs typeface="微软雅黑" panose="020B0503020204020204" charset="-122"/>
              </a:rPr>
              <a:t>采用的是同一隐藏层中同 feature map 之间的  Gram 矩阵来表示风格，因而又称为 "风格矩阵" </a:t>
            </a:r>
            <a:endParaRPr sz="1800">
              <a:latin typeface="微软雅黑" panose="020B0503020204020204" charset="-122"/>
              <a:ea typeface="微软雅黑" panose="020B0503020204020204" charset="-122"/>
              <a:cs typeface="微软雅黑" panose="020B0503020204020204" charset="-122"/>
            </a:endParaRPr>
          </a:p>
          <a:p>
            <a:pPr>
              <a:lnSpc>
                <a:spcPct val="150000"/>
              </a:lnSpc>
            </a:pPr>
            <a:r>
              <a:rPr sz="1800">
                <a:latin typeface="微软雅黑" panose="020B0503020204020204" charset="-122"/>
                <a:ea typeface="微软雅黑" panose="020B0503020204020204" charset="-122"/>
                <a:cs typeface="微软雅黑" panose="020B0503020204020204" charset="-122"/>
              </a:rPr>
              <a:t>也是其算法核心所在，正是因为这个矩阵很好的模拟texture，训练出的效果才如此优秀</a:t>
            </a:r>
            <a:endParaRPr sz="180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296545" y="3611880"/>
            <a:ext cx="10793095" cy="1640205"/>
          </a:xfrm>
          <a:prstGeom prst="rect">
            <a:avLst/>
          </a:prstGeom>
          <a:noFill/>
        </p:spPr>
        <p:txBody>
          <a:bodyPr wrap="square" rtlCol="0">
            <a:spAutoFit/>
          </a:bodyPr>
          <a:p>
            <a:pPr>
              <a:lnSpc>
                <a:spcPct val="140000"/>
              </a:lnSpc>
            </a:pPr>
            <a:r>
              <a:rPr sz="1800">
                <a:latin typeface="微软雅黑" panose="020B0503020204020204" charset="-122"/>
                <a:ea typeface="微软雅黑" panose="020B0503020204020204" charset="-122"/>
                <a:cs typeface="微软雅黑" panose="020B0503020204020204" charset="-122"/>
              </a:rPr>
              <a:t>其中左侧G</a:t>
            </a:r>
            <a:r>
              <a:rPr sz="1800" baseline="30000">
                <a:latin typeface="微软雅黑" panose="020B0503020204020204" charset="-122"/>
                <a:ea typeface="微软雅黑" panose="020B0503020204020204" charset="-122"/>
                <a:cs typeface="微软雅黑" panose="020B0503020204020204" charset="-122"/>
              </a:rPr>
              <a:t>l</a:t>
            </a:r>
            <a:r>
              <a:rPr sz="1800">
                <a:latin typeface="微软雅黑" panose="020B0503020204020204" charset="-122"/>
                <a:ea typeface="微软雅黑" panose="020B0503020204020204" charset="-122"/>
                <a:cs typeface="微软雅黑" panose="020B0503020204020204" charset="-122"/>
              </a:rPr>
              <a:t>代表第l层响应图对应的Gram矩阵，</a:t>
            </a:r>
            <a:endParaRPr sz="1800">
              <a:latin typeface="微软雅黑" panose="020B0503020204020204" charset="-122"/>
              <a:ea typeface="微软雅黑" panose="020B0503020204020204" charset="-122"/>
              <a:cs typeface="微软雅黑" panose="020B0503020204020204" charset="-122"/>
            </a:endParaRPr>
          </a:p>
          <a:p>
            <a:pPr>
              <a:lnSpc>
                <a:spcPct val="140000"/>
              </a:lnSpc>
            </a:pPr>
            <a:r>
              <a:rPr sz="1800">
                <a:latin typeface="微软雅黑" panose="020B0503020204020204" charset="-122"/>
                <a:ea typeface="微软雅黑" panose="020B0503020204020204" charset="-122"/>
                <a:cs typeface="微软雅黑" panose="020B0503020204020204" charset="-122"/>
              </a:rPr>
              <a:t>F</a:t>
            </a:r>
            <a:r>
              <a:rPr sz="1800" baseline="-25000">
                <a:latin typeface="微软雅黑" panose="020B0503020204020204" charset="-122"/>
                <a:ea typeface="微软雅黑" panose="020B0503020204020204" charset="-122"/>
                <a:cs typeface="微软雅黑" panose="020B0503020204020204" charset="-122"/>
              </a:rPr>
              <a:t>ij</a:t>
            </a:r>
            <a:r>
              <a:rPr sz="1800">
                <a:latin typeface="微软雅黑" panose="020B0503020204020204" charset="-122"/>
                <a:ea typeface="微软雅黑" panose="020B0503020204020204" charset="-122"/>
                <a:cs typeface="微软雅黑" panose="020B0503020204020204" charset="-122"/>
              </a:rPr>
              <a:t>代表该层第i个卷积核对应的响应图（通常是二位的）的第K各元素</a:t>
            </a:r>
            <a:endParaRPr sz="1800">
              <a:latin typeface="微软雅黑" panose="020B0503020204020204" charset="-122"/>
              <a:ea typeface="微软雅黑" panose="020B0503020204020204" charset="-122"/>
              <a:cs typeface="微软雅黑" panose="020B0503020204020204" charset="-122"/>
            </a:endParaRPr>
          </a:p>
          <a:p>
            <a:pPr>
              <a:lnSpc>
                <a:spcPct val="140000"/>
              </a:lnSpc>
            </a:pPr>
            <a:r>
              <a:rPr sz="1800">
                <a:latin typeface="微软雅黑" panose="020B0503020204020204" charset="-122"/>
                <a:ea typeface="微软雅黑" panose="020B0503020204020204" charset="-122"/>
                <a:cs typeface="微软雅黑" panose="020B0503020204020204" charset="-122"/>
              </a:rPr>
              <a:t>所以Gram矩阵的每一个元素就是求了个内积，把两个响应图之间，和位置无关的一种相关性给求了出来，故能体现风格特征</a:t>
            </a:r>
            <a:endParaRPr sz="180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pic>
        <p:nvPicPr>
          <p:cNvPr id="2" name="图片 1"/>
          <p:cNvPicPr>
            <a:picLocks noChangeAspect="1"/>
          </p:cNvPicPr>
          <p:nvPr/>
        </p:nvPicPr>
        <p:blipFill>
          <a:blip r:embed="rId1"/>
          <a:stretch>
            <a:fillRect/>
          </a:stretch>
        </p:blipFill>
        <p:spPr>
          <a:xfrm>
            <a:off x="2728595" y="1283970"/>
            <a:ext cx="9551670" cy="5328285"/>
          </a:xfrm>
          <a:prstGeom prst="rect">
            <a:avLst/>
          </a:prstGeom>
        </p:spPr>
      </p:pic>
      <p:sp>
        <p:nvSpPr>
          <p:cNvPr id="4" name="矩形 3"/>
          <p:cNvSpPr/>
          <p:nvPr/>
        </p:nvSpPr>
        <p:spPr>
          <a:xfrm>
            <a:off x="8703310" y="2209165"/>
            <a:ext cx="1929130" cy="4165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296545" y="1011555"/>
            <a:ext cx="2026285" cy="1445260"/>
          </a:xfrm>
          <a:prstGeom prst="rect">
            <a:avLst/>
          </a:prstGeom>
          <a:noFill/>
        </p:spPr>
        <p:txBody>
          <a:bodyPr wrap="square" rtlCol="0">
            <a:spAutoFit/>
          </a:bodyPr>
          <a:p>
            <a:r>
              <a:rPr lang="zh-CN" altLang="en-US" sz="3200"/>
              <a:t>损失函数</a:t>
            </a:r>
            <a:endParaRPr lang="zh-CN" altLang="en-US" sz="3200"/>
          </a:p>
          <a:p>
            <a:r>
              <a:rPr lang="en-US" altLang="zh-CN" sz="3200"/>
              <a:t>      --</a:t>
            </a:r>
            <a:endParaRPr lang="zh-CN" altLang="en-US" sz="3200"/>
          </a:p>
          <a:p>
            <a:r>
              <a:rPr lang="zh-CN" altLang="en-US" sz="2400"/>
              <a:t>内容损失函数</a:t>
            </a:r>
            <a:endParaRPr lang="zh-CN" altLang="en-US" sz="2400"/>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sp>
        <p:nvSpPr>
          <p:cNvPr id="5" name="文本框 4"/>
          <p:cNvSpPr txBox="1"/>
          <p:nvPr/>
        </p:nvSpPr>
        <p:spPr>
          <a:xfrm>
            <a:off x="296545" y="1011555"/>
            <a:ext cx="2026285" cy="1445260"/>
          </a:xfrm>
          <a:prstGeom prst="rect">
            <a:avLst/>
          </a:prstGeom>
          <a:noFill/>
        </p:spPr>
        <p:txBody>
          <a:bodyPr wrap="square" rtlCol="0">
            <a:spAutoFit/>
          </a:bodyPr>
          <a:p>
            <a:r>
              <a:rPr lang="zh-CN" altLang="en-US" sz="3200"/>
              <a:t>损失函数</a:t>
            </a:r>
            <a:endParaRPr lang="zh-CN" altLang="en-US" sz="3200"/>
          </a:p>
          <a:p>
            <a:r>
              <a:rPr lang="en-US" altLang="zh-CN" sz="3200"/>
              <a:t>      --</a:t>
            </a:r>
            <a:endParaRPr lang="zh-CN" altLang="en-US" sz="3200"/>
          </a:p>
          <a:p>
            <a:r>
              <a:rPr lang="zh-CN" altLang="en-US" sz="2400"/>
              <a:t>内容损失函数</a:t>
            </a:r>
            <a:endParaRPr lang="zh-CN" altLang="en-US" sz="2400"/>
          </a:p>
        </p:txBody>
      </p:sp>
      <p:sp>
        <p:nvSpPr>
          <p:cNvPr id="3" name="文本框 2"/>
          <p:cNvSpPr txBox="1"/>
          <p:nvPr/>
        </p:nvSpPr>
        <p:spPr>
          <a:xfrm>
            <a:off x="3360420" y="2607945"/>
            <a:ext cx="7708900" cy="423545"/>
          </a:xfrm>
          <a:prstGeom prst="rect">
            <a:avLst/>
          </a:prstGeom>
          <a:noFill/>
        </p:spPr>
        <p:txBody>
          <a:bodyPr wrap="square" rtlCol="0" anchor="t">
            <a:spAutoFit/>
          </a:bodyPr>
          <a:p>
            <a:pPr>
              <a:lnSpc>
                <a:spcPct val="120000"/>
              </a:lnSpc>
              <a:spcBef>
                <a:spcPts val="0"/>
              </a:spcBef>
              <a:spcAft>
                <a:spcPts val="0"/>
              </a:spcAft>
            </a:pPr>
            <a:r>
              <a:rPr lang="zh-CN" altLang="en-US" sz="1800"/>
              <a:t>衡量内容图像和合成图像内容差异的指标就是其欧氏距离 ：</a:t>
            </a:r>
            <a:endParaRPr lang="zh-CN" altLang="en-US" sz="1800"/>
          </a:p>
        </p:txBody>
      </p:sp>
      <p:sp>
        <p:nvSpPr>
          <p:cNvPr id="6" name="文本框 5"/>
          <p:cNvSpPr txBox="1"/>
          <p:nvPr/>
        </p:nvSpPr>
        <p:spPr>
          <a:xfrm>
            <a:off x="3360420" y="1189990"/>
            <a:ext cx="8133715" cy="1087755"/>
          </a:xfrm>
          <a:prstGeom prst="rect">
            <a:avLst/>
          </a:prstGeom>
          <a:noFill/>
        </p:spPr>
        <p:txBody>
          <a:bodyPr wrap="square" rtlCol="0" anchor="t">
            <a:spAutoFit/>
          </a:bodyPr>
          <a:p>
            <a:pPr>
              <a:lnSpc>
                <a:spcPct val="120000"/>
              </a:lnSpc>
            </a:pPr>
            <a:r>
              <a:rPr lang="zh-CN" altLang="en-US" sz="1800">
                <a:sym typeface="+mn-ea"/>
              </a:rPr>
              <a:t>内容主要指其宏观架构和轮廓，而卷积神经网络的层数越深则越能提取图片中全局、抽象的信息，因而论文中使用卷积神经网络中高层激活函数的输出来定义图片的内容</a:t>
            </a:r>
            <a:endParaRPr lang="zh-CN" altLang="en-US" sz="1800">
              <a:sym typeface="+mn-ea"/>
            </a:endParaRPr>
          </a:p>
        </p:txBody>
      </p:sp>
      <p:pic>
        <p:nvPicPr>
          <p:cNvPr id="7" name="图片 6"/>
          <p:cNvPicPr>
            <a:picLocks noChangeAspect="1"/>
          </p:cNvPicPr>
          <p:nvPr/>
        </p:nvPicPr>
        <p:blipFill>
          <a:blip r:embed="rId1"/>
          <a:stretch>
            <a:fillRect/>
          </a:stretch>
        </p:blipFill>
        <p:spPr>
          <a:xfrm>
            <a:off x="4580890" y="3293110"/>
            <a:ext cx="3895090" cy="708660"/>
          </a:xfrm>
          <a:prstGeom prst="rect">
            <a:avLst/>
          </a:prstGeom>
        </p:spPr>
      </p:pic>
      <p:sp>
        <p:nvSpPr>
          <p:cNvPr id="12" name="文本框 11"/>
          <p:cNvSpPr txBox="1"/>
          <p:nvPr/>
        </p:nvSpPr>
        <p:spPr>
          <a:xfrm>
            <a:off x="3491230" y="4159885"/>
            <a:ext cx="8112125" cy="423545"/>
          </a:xfrm>
          <a:prstGeom prst="rect">
            <a:avLst/>
          </a:prstGeom>
          <a:noFill/>
        </p:spPr>
        <p:txBody>
          <a:bodyPr wrap="square" rtlCol="0" anchor="t">
            <a:spAutoFit/>
          </a:bodyPr>
          <a:p>
            <a:pPr>
              <a:lnSpc>
                <a:spcPct val="120000"/>
              </a:lnSpc>
              <a:spcBef>
                <a:spcPts val="0"/>
              </a:spcBef>
              <a:spcAft>
                <a:spcPts val="0"/>
              </a:spcAft>
            </a:pPr>
            <a:r>
              <a:rPr lang="zh-CN" altLang="en-US" sz="1800"/>
              <a:t>使用最小二乘法求导得出最小值，让</a:t>
            </a:r>
            <a:r>
              <a:rPr lang="en-US" altLang="zh-CN" sz="1800"/>
              <a:t>l</a:t>
            </a:r>
            <a:r>
              <a:rPr lang="zh-CN" altLang="en-US" sz="1800"/>
              <a:t>层上的合成图像</a:t>
            </a:r>
            <a:r>
              <a:rPr lang="en-US" altLang="zh-CN" sz="1800"/>
              <a:t>F</a:t>
            </a:r>
            <a:r>
              <a:rPr lang="zh-CN" altLang="en-US" sz="1800"/>
              <a:t>接近改层的内容图像</a:t>
            </a:r>
            <a:r>
              <a:rPr lang="en-US" altLang="zh-CN" sz="1800"/>
              <a:t>P</a:t>
            </a:r>
            <a:endParaRPr lang="en-US" altLang="zh-CN" sz="1800"/>
          </a:p>
        </p:txBody>
      </p:sp>
      <p:pic>
        <p:nvPicPr>
          <p:cNvPr id="13" name="图片 12"/>
          <p:cNvPicPr>
            <a:picLocks noChangeAspect="1"/>
          </p:cNvPicPr>
          <p:nvPr/>
        </p:nvPicPr>
        <p:blipFill>
          <a:blip r:embed="rId2"/>
          <a:stretch>
            <a:fillRect/>
          </a:stretch>
        </p:blipFill>
        <p:spPr>
          <a:xfrm>
            <a:off x="4580890" y="4882515"/>
            <a:ext cx="4139565" cy="800100"/>
          </a:xfrm>
          <a:prstGeom prst="rect">
            <a:avLst/>
          </a:prstGeom>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pic>
        <p:nvPicPr>
          <p:cNvPr id="2" name="图片 1"/>
          <p:cNvPicPr>
            <a:picLocks noChangeAspect="1"/>
          </p:cNvPicPr>
          <p:nvPr/>
        </p:nvPicPr>
        <p:blipFill>
          <a:blip r:embed="rId1"/>
          <a:stretch>
            <a:fillRect/>
          </a:stretch>
        </p:blipFill>
        <p:spPr>
          <a:xfrm>
            <a:off x="2912745" y="824865"/>
            <a:ext cx="9209405" cy="5136515"/>
          </a:xfrm>
          <a:prstGeom prst="rect">
            <a:avLst/>
          </a:prstGeom>
        </p:spPr>
      </p:pic>
      <p:sp>
        <p:nvSpPr>
          <p:cNvPr id="4" name="矩形 3"/>
          <p:cNvSpPr/>
          <p:nvPr/>
        </p:nvSpPr>
        <p:spPr>
          <a:xfrm>
            <a:off x="5130800" y="4611370"/>
            <a:ext cx="1577975" cy="52514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5241925" y="729615"/>
            <a:ext cx="1643380" cy="40640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96545" y="1011555"/>
            <a:ext cx="2026285" cy="1445260"/>
          </a:xfrm>
          <a:prstGeom prst="rect">
            <a:avLst/>
          </a:prstGeom>
          <a:noFill/>
        </p:spPr>
        <p:txBody>
          <a:bodyPr wrap="square" rtlCol="0">
            <a:spAutoFit/>
          </a:bodyPr>
          <a:p>
            <a:r>
              <a:rPr lang="zh-CN" altLang="en-US" sz="3200"/>
              <a:t>损失函数</a:t>
            </a:r>
            <a:endParaRPr lang="zh-CN" altLang="en-US" sz="3200"/>
          </a:p>
          <a:p>
            <a:r>
              <a:rPr lang="en-US" altLang="zh-CN" sz="3200"/>
              <a:t>      --</a:t>
            </a:r>
            <a:endParaRPr lang="zh-CN" altLang="en-US" sz="3200"/>
          </a:p>
          <a:p>
            <a:r>
              <a:rPr lang="zh-CN" altLang="en-US" sz="2400"/>
              <a:t>风格损失函数</a:t>
            </a:r>
            <a:endParaRPr lang="zh-CN" altLang="en-US" sz="2400"/>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sp>
        <p:nvSpPr>
          <p:cNvPr id="6" name="文本框 5"/>
          <p:cNvSpPr txBox="1"/>
          <p:nvPr/>
        </p:nvSpPr>
        <p:spPr>
          <a:xfrm>
            <a:off x="296545" y="1011555"/>
            <a:ext cx="2026285" cy="1445260"/>
          </a:xfrm>
          <a:prstGeom prst="rect">
            <a:avLst/>
          </a:prstGeom>
          <a:noFill/>
        </p:spPr>
        <p:txBody>
          <a:bodyPr wrap="square" rtlCol="0">
            <a:spAutoFit/>
          </a:bodyPr>
          <a:p>
            <a:r>
              <a:rPr lang="zh-CN" altLang="en-US" sz="3200"/>
              <a:t>损失函数</a:t>
            </a:r>
            <a:endParaRPr lang="zh-CN" altLang="en-US" sz="3200"/>
          </a:p>
          <a:p>
            <a:r>
              <a:rPr lang="en-US" altLang="zh-CN" sz="3200"/>
              <a:t>      --</a:t>
            </a:r>
            <a:endParaRPr lang="zh-CN" altLang="en-US" sz="3200"/>
          </a:p>
          <a:p>
            <a:r>
              <a:rPr lang="zh-CN" altLang="en-US" sz="2400"/>
              <a:t>风格损失函数</a:t>
            </a:r>
            <a:endParaRPr lang="zh-CN" altLang="en-US" sz="2400"/>
          </a:p>
        </p:txBody>
      </p:sp>
      <p:sp>
        <p:nvSpPr>
          <p:cNvPr id="3" name="文本框 2"/>
          <p:cNvSpPr txBox="1"/>
          <p:nvPr/>
        </p:nvSpPr>
        <p:spPr>
          <a:xfrm>
            <a:off x="3119120" y="811530"/>
            <a:ext cx="8679815" cy="865505"/>
          </a:xfrm>
          <a:prstGeom prst="rect">
            <a:avLst/>
          </a:prstGeom>
          <a:noFill/>
        </p:spPr>
        <p:txBody>
          <a:bodyPr wrap="square" rtlCol="0" anchor="t">
            <a:spAutoFit/>
          </a:bodyPr>
          <a:p>
            <a:pPr>
              <a:lnSpc>
                <a:spcPct val="140000"/>
              </a:lnSpc>
              <a:spcBef>
                <a:spcPts val="0"/>
              </a:spcBef>
              <a:spcAft>
                <a:spcPts val="0"/>
              </a:spcAft>
            </a:pPr>
            <a:r>
              <a:rPr lang="zh-CN" altLang="en-US" sz="1800"/>
              <a:t>把每层Gram矩阵作为特征，让合成建图像的Gram矩阵尽量接近风格的Gram矩阵，也是个优化问题： </a:t>
            </a:r>
            <a:endParaRPr lang="zh-CN" altLang="en-US" sz="1800"/>
          </a:p>
        </p:txBody>
      </p:sp>
      <p:pic>
        <p:nvPicPr>
          <p:cNvPr id="7" name="图片 6"/>
          <p:cNvPicPr>
            <a:picLocks noChangeAspect="1"/>
          </p:cNvPicPr>
          <p:nvPr/>
        </p:nvPicPr>
        <p:blipFill>
          <a:blip r:embed="rId1"/>
          <a:stretch>
            <a:fillRect/>
          </a:stretch>
        </p:blipFill>
        <p:spPr>
          <a:xfrm>
            <a:off x="4638675" y="1746885"/>
            <a:ext cx="2675255" cy="591185"/>
          </a:xfrm>
          <a:prstGeom prst="rect">
            <a:avLst/>
          </a:prstGeom>
        </p:spPr>
      </p:pic>
      <p:sp>
        <p:nvSpPr>
          <p:cNvPr id="12" name="文本框 11"/>
          <p:cNvSpPr txBox="1"/>
          <p:nvPr/>
        </p:nvSpPr>
        <p:spPr>
          <a:xfrm>
            <a:off x="3114040" y="2350135"/>
            <a:ext cx="4199890" cy="539750"/>
          </a:xfrm>
          <a:prstGeom prst="rect">
            <a:avLst/>
          </a:prstGeom>
          <a:noFill/>
        </p:spPr>
        <p:txBody>
          <a:bodyPr wrap="square" rtlCol="0" anchor="t">
            <a:noAutofit/>
          </a:bodyPr>
          <a:p>
            <a:pPr>
              <a:lnSpc>
                <a:spcPct val="140000"/>
              </a:lnSpc>
              <a:spcBef>
                <a:spcPts val="0"/>
              </a:spcBef>
              <a:spcAft>
                <a:spcPts val="0"/>
              </a:spcAft>
            </a:pPr>
            <a:r>
              <a:rPr lang="zh-CN" altLang="en-US" sz="1800"/>
              <a:t>使用最小二乘方式，</a:t>
            </a:r>
            <a:endParaRPr lang="zh-CN" altLang="en-US" sz="1800"/>
          </a:p>
          <a:p>
            <a:pPr>
              <a:lnSpc>
                <a:spcPct val="140000"/>
              </a:lnSpc>
              <a:spcBef>
                <a:spcPts val="0"/>
              </a:spcBef>
              <a:spcAft>
                <a:spcPts val="0"/>
              </a:spcAft>
            </a:pPr>
            <a:endParaRPr lang="zh-CN" altLang="en-US" sz="1800"/>
          </a:p>
        </p:txBody>
      </p:sp>
      <p:sp>
        <p:nvSpPr>
          <p:cNvPr id="13" name="文本框 12"/>
          <p:cNvSpPr txBox="1"/>
          <p:nvPr/>
        </p:nvSpPr>
        <p:spPr>
          <a:xfrm>
            <a:off x="9317355" y="2572385"/>
            <a:ext cx="2578100" cy="2802255"/>
          </a:xfrm>
          <a:prstGeom prst="rect">
            <a:avLst/>
          </a:prstGeom>
          <a:noFill/>
        </p:spPr>
        <p:txBody>
          <a:bodyPr wrap="square" rtlCol="0" anchor="t">
            <a:spAutoFit/>
          </a:bodyPr>
          <a:p>
            <a:pPr>
              <a:lnSpc>
                <a:spcPct val="140000"/>
              </a:lnSpc>
              <a:spcBef>
                <a:spcPts val="0"/>
              </a:spcBef>
              <a:spcAft>
                <a:spcPts val="0"/>
              </a:spcAft>
            </a:pPr>
            <a:r>
              <a:rPr lang="zh-CN" altLang="en-US" sz="1800"/>
              <a:t>E表示该层的一个损失</a:t>
            </a:r>
            <a:endParaRPr lang="zh-CN" altLang="en-US" sz="1800"/>
          </a:p>
          <a:p>
            <a:pPr>
              <a:lnSpc>
                <a:spcPct val="140000"/>
              </a:lnSpc>
              <a:spcBef>
                <a:spcPts val="0"/>
              </a:spcBef>
              <a:spcAft>
                <a:spcPts val="0"/>
              </a:spcAft>
            </a:pPr>
            <a:r>
              <a:rPr lang="zh-CN" altLang="en-US" sz="1800"/>
              <a:t>N*N是G矩阵的大小</a:t>
            </a:r>
            <a:endParaRPr lang="zh-CN" altLang="en-US" sz="1800"/>
          </a:p>
          <a:p>
            <a:pPr>
              <a:lnSpc>
                <a:spcPct val="140000"/>
              </a:lnSpc>
              <a:spcBef>
                <a:spcPts val="0"/>
              </a:spcBef>
              <a:spcAft>
                <a:spcPts val="0"/>
              </a:spcAft>
            </a:pPr>
            <a:r>
              <a:rPr lang="zh-CN" altLang="en-US" sz="1800"/>
              <a:t>M*M是生存G矩阵的F矩阵大小</a:t>
            </a:r>
            <a:endParaRPr lang="zh-CN" altLang="en-US" sz="1800"/>
          </a:p>
          <a:p>
            <a:pPr>
              <a:lnSpc>
                <a:spcPct val="140000"/>
              </a:lnSpc>
              <a:spcBef>
                <a:spcPts val="0"/>
              </a:spcBef>
              <a:spcAft>
                <a:spcPts val="0"/>
              </a:spcAft>
            </a:pPr>
            <a:r>
              <a:rPr lang="zh-CN" altLang="en-US" sz="1800"/>
              <a:t>G表示生成</a:t>
            </a:r>
            <a:endParaRPr lang="zh-CN" altLang="en-US" sz="1800"/>
          </a:p>
          <a:p>
            <a:pPr>
              <a:lnSpc>
                <a:spcPct val="140000"/>
              </a:lnSpc>
              <a:spcBef>
                <a:spcPts val="0"/>
              </a:spcBef>
              <a:spcAft>
                <a:spcPts val="0"/>
              </a:spcAft>
            </a:pPr>
            <a:r>
              <a:rPr lang="zh-CN" altLang="en-US" sz="1800"/>
              <a:t>A表示风格图像在该层的矩阵。</a:t>
            </a:r>
            <a:endParaRPr lang="zh-CN" altLang="en-US" sz="1800"/>
          </a:p>
        </p:txBody>
      </p:sp>
      <p:pic>
        <p:nvPicPr>
          <p:cNvPr id="14" name="图片 13"/>
          <p:cNvPicPr>
            <a:picLocks noChangeAspect="1"/>
          </p:cNvPicPr>
          <p:nvPr/>
        </p:nvPicPr>
        <p:blipFill>
          <a:blip r:embed="rId2"/>
          <a:stretch>
            <a:fillRect/>
          </a:stretch>
        </p:blipFill>
        <p:spPr>
          <a:xfrm>
            <a:off x="3282950" y="2992755"/>
            <a:ext cx="4645025" cy="732790"/>
          </a:xfrm>
          <a:prstGeom prst="rect">
            <a:avLst/>
          </a:prstGeom>
        </p:spPr>
      </p:pic>
      <p:sp>
        <p:nvSpPr>
          <p:cNvPr id="15" name="文本框 14"/>
          <p:cNvSpPr txBox="1"/>
          <p:nvPr/>
        </p:nvSpPr>
        <p:spPr>
          <a:xfrm>
            <a:off x="3119120" y="3828415"/>
            <a:ext cx="6096000" cy="368300"/>
          </a:xfrm>
          <a:prstGeom prst="rect">
            <a:avLst/>
          </a:prstGeom>
          <a:noFill/>
        </p:spPr>
        <p:txBody>
          <a:bodyPr wrap="square" rtlCol="0" anchor="t">
            <a:spAutoFit/>
          </a:bodyPr>
          <a:p>
            <a:r>
              <a:rPr lang="zh-CN" altLang="en-US" sz="1800"/>
              <a:t>也是根据梯度下降的方式来优化目标</a:t>
            </a:r>
            <a:endParaRPr lang="zh-CN" altLang="en-US" sz="1800"/>
          </a:p>
        </p:txBody>
      </p:sp>
      <p:pic>
        <p:nvPicPr>
          <p:cNvPr id="16" name="图片 15"/>
          <p:cNvPicPr>
            <a:picLocks noChangeAspect="1"/>
          </p:cNvPicPr>
          <p:nvPr/>
        </p:nvPicPr>
        <p:blipFill>
          <a:blip r:embed="rId3"/>
          <a:stretch>
            <a:fillRect/>
          </a:stretch>
        </p:blipFill>
        <p:spPr>
          <a:xfrm>
            <a:off x="3458210" y="4299585"/>
            <a:ext cx="2165350" cy="737235"/>
          </a:xfrm>
          <a:prstGeom prst="rect">
            <a:avLst/>
          </a:prstGeom>
        </p:spPr>
      </p:pic>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p:txBody>
      </p:sp>
      <p:pic>
        <p:nvPicPr>
          <p:cNvPr id="2" name="图片 1"/>
          <p:cNvPicPr>
            <a:picLocks noChangeAspect="1"/>
          </p:cNvPicPr>
          <p:nvPr/>
        </p:nvPicPr>
        <p:blipFill>
          <a:blip r:embed="rId1"/>
          <a:stretch>
            <a:fillRect/>
          </a:stretch>
        </p:blipFill>
        <p:spPr>
          <a:xfrm>
            <a:off x="2912745" y="824865"/>
            <a:ext cx="9209405" cy="5136515"/>
          </a:xfrm>
          <a:prstGeom prst="rect">
            <a:avLst/>
          </a:prstGeom>
        </p:spPr>
      </p:pic>
      <p:sp>
        <p:nvSpPr>
          <p:cNvPr id="5" name="矩形 4"/>
          <p:cNvSpPr/>
          <p:nvPr/>
        </p:nvSpPr>
        <p:spPr>
          <a:xfrm>
            <a:off x="7542530" y="718820"/>
            <a:ext cx="2924810" cy="47180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296545" y="1011555"/>
            <a:ext cx="2026285" cy="1445260"/>
          </a:xfrm>
          <a:prstGeom prst="rect">
            <a:avLst/>
          </a:prstGeom>
          <a:noFill/>
        </p:spPr>
        <p:txBody>
          <a:bodyPr wrap="square" rtlCol="0">
            <a:spAutoFit/>
          </a:bodyPr>
          <a:p>
            <a:r>
              <a:rPr lang="zh-CN" altLang="en-US" sz="3200"/>
              <a:t>损失函数</a:t>
            </a:r>
            <a:endParaRPr lang="zh-CN" altLang="en-US" sz="3200"/>
          </a:p>
          <a:p>
            <a:r>
              <a:rPr lang="en-US" altLang="zh-CN" sz="3200"/>
              <a:t>      --</a:t>
            </a:r>
            <a:endParaRPr lang="zh-CN" altLang="en-US" sz="3200"/>
          </a:p>
          <a:p>
            <a:r>
              <a:rPr lang="zh-CN" altLang="en-US" sz="2400"/>
              <a:t>总损失函数</a:t>
            </a:r>
            <a:endParaRPr lang="zh-CN" altLang="en-US" sz="240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问题剖析</a:t>
            </a:r>
            <a:endParaRPr lang="zh-CN" altLang="en-US" sz="2400" b="1" dirty="0">
              <a:solidFill>
                <a:srgbClr val="11B67E"/>
              </a:solidFill>
              <a:cs typeface="+mn-ea"/>
              <a:sym typeface="+mn-lt"/>
            </a:endParaRPr>
          </a:p>
        </p:txBody>
      </p:sp>
      <p:sp>
        <p:nvSpPr>
          <p:cNvPr id="13" name="文本框 12"/>
          <p:cNvSpPr txBox="1"/>
          <p:nvPr/>
        </p:nvSpPr>
        <p:spPr>
          <a:xfrm>
            <a:off x="568960" y="737870"/>
            <a:ext cx="6073140" cy="534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pPr>
              <a:lnSpc>
                <a:spcPct val="120000"/>
              </a:lnSpc>
            </a:pPr>
            <a:r>
              <a:rPr lang="zh-CN" altLang="en-US" sz="2400" b="1"/>
              <a:t>基于深度学习的</a:t>
            </a:r>
            <a:r>
              <a:rPr lang="zh-CN" altLang="en-US" sz="2400" b="1">
                <a:sym typeface="+mn-ea"/>
              </a:rPr>
              <a:t>风格迁移（</a:t>
            </a:r>
            <a:r>
              <a:rPr lang="zh-CN" altLang="en-US" sz="2400" b="1"/>
              <a:t>Style Transfer）</a:t>
            </a:r>
            <a:endParaRPr lang="zh-CN" altLang="en-US" sz="2400" b="1"/>
          </a:p>
        </p:txBody>
      </p:sp>
      <p:sp>
        <p:nvSpPr>
          <p:cNvPr id="15" name="文本框 14"/>
          <p:cNvSpPr txBox="1"/>
          <p:nvPr/>
        </p:nvSpPr>
        <p:spPr>
          <a:xfrm>
            <a:off x="6877050" y="737870"/>
            <a:ext cx="5110480" cy="755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p>
            <a:pPr>
              <a:lnSpc>
                <a:spcPct val="120000"/>
              </a:lnSpc>
            </a:pPr>
            <a:r>
              <a:rPr lang="zh-CN" altLang="en-US" sz="1800"/>
              <a:t>提供一幅画(style image)，将任意一张照片转化成这个风格，并尽量保留原照的内容(Content)</a:t>
            </a:r>
            <a:endParaRPr lang="zh-CN" altLang="en-US" sz="1800"/>
          </a:p>
        </p:txBody>
      </p:sp>
      <p:pic>
        <p:nvPicPr>
          <p:cNvPr id="19" name="图片 18"/>
          <p:cNvPicPr>
            <a:picLocks noChangeAspect="1"/>
          </p:cNvPicPr>
          <p:nvPr/>
        </p:nvPicPr>
        <p:blipFill>
          <a:blip r:embed="rId1"/>
          <a:stretch>
            <a:fillRect/>
          </a:stretch>
        </p:blipFill>
        <p:spPr>
          <a:xfrm>
            <a:off x="5861685" y="4836160"/>
            <a:ext cx="3383511" cy="1800000"/>
          </a:xfrm>
          <a:prstGeom prst="rect">
            <a:avLst/>
          </a:prstGeom>
        </p:spPr>
      </p:pic>
      <p:sp>
        <p:nvSpPr>
          <p:cNvPr id="25" name="右箭头 24"/>
          <p:cNvSpPr/>
          <p:nvPr/>
        </p:nvSpPr>
        <p:spPr>
          <a:xfrm>
            <a:off x="3799205" y="3516630"/>
            <a:ext cx="530860" cy="519430"/>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 name="组合 2"/>
          <p:cNvGrpSpPr/>
          <p:nvPr/>
        </p:nvGrpSpPr>
        <p:grpSpPr>
          <a:xfrm>
            <a:off x="149225" y="1507490"/>
            <a:ext cx="3606165" cy="4956810"/>
            <a:chOff x="-24" y="2391"/>
            <a:chExt cx="5679" cy="7806"/>
          </a:xfrm>
        </p:grpSpPr>
        <p:pic>
          <p:nvPicPr>
            <p:cNvPr id="18" name="图片 17"/>
            <p:cNvPicPr>
              <a:picLocks noChangeAspect="1"/>
            </p:cNvPicPr>
            <p:nvPr/>
          </p:nvPicPr>
          <p:blipFill>
            <a:blip r:embed="rId2"/>
            <a:stretch>
              <a:fillRect/>
            </a:stretch>
          </p:blipFill>
          <p:spPr>
            <a:xfrm>
              <a:off x="153" y="6539"/>
              <a:ext cx="5323" cy="2835"/>
            </a:xfrm>
            <a:prstGeom prst="rect">
              <a:avLst/>
            </a:prstGeom>
          </p:spPr>
        </p:pic>
        <p:grpSp>
          <p:nvGrpSpPr>
            <p:cNvPr id="2" name="组合 1"/>
            <p:cNvGrpSpPr/>
            <p:nvPr/>
          </p:nvGrpSpPr>
          <p:grpSpPr>
            <a:xfrm>
              <a:off x="-24" y="2391"/>
              <a:ext cx="5679" cy="7806"/>
              <a:chOff x="-24" y="2391"/>
              <a:chExt cx="5679" cy="7806"/>
            </a:xfrm>
          </p:grpSpPr>
          <p:pic>
            <p:nvPicPr>
              <p:cNvPr id="16" name="图片 15"/>
              <p:cNvPicPr>
                <a:picLocks noChangeAspect="1"/>
              </p:cNvPicPr>
              <p:nvPr/>
            </p:nvPicPr>
            <p:blipFill>
              <a:blip r:embed="rId3"/>
              <a:srcRect b="8022"/>
              <a:stretch>
                <a:fillRect/>
              </a:stretch>
            </p:blipFill>
            <p:spPr>
              <a:xfrm>
                <a:off x="855" y="2703"/>
                <a:ext cx="3222" cy="2835"/>
              </a:xfrm>
              <a:prstGeom prst="rect">
                <a:avLst/>
              </a:prstGeom>
            </p:spPr>
          </p:pic>
          <p:sp>
            <p:nvSpPr>
              <p:cNvPr id="21" name="文本框 20"/>
              <p:cNvSpPr txBox="1"/>
              <p:nvPr/>
            </p:nvSpPr>
            <p:spPr>
              <a:xfrm>
                <a:off x="427" y="9562"/>
                <a:ext cx="5088" cy="628"/>
              </a:xfrm>
              <a:prstGeom prst="rect">
                <a:avLst/>
              </a:prstGeom>
              <a:noFill/>
            </p:spPr>
            <p:txBody>
              <a:bodyPr wrap="none" rtlCol="0">
                <a:spAutoFit/>
              </a:bodyPr>
              <a:p>
                <a:r>
                  <a:rPr lang="zh-CN" altLang="en-US" sz="2000">
                    <a:latin typeface="微软雅黑" panose="020B0503020204020204" charset="-122"/>
                    <a:ea typeface="微软雅黑" panose="020B0503020204020204" charset="-122"/>
                  </a:rPr>
                  <a:t>内容图像（待转换的图像）</a:t>
                </a:r>
                <a:endParaRPr lang="zh-CN" altLang="en-US" sz="2000">
                  <a:latin typeface="微软雅黑" panose="020B0503020204020204" charset="-122"/>
                  <a:ea typeface="微软雅黑" panose="020B0503020204020204" charset="-122"/>
                </a:endParaRPr>
              </a:p>
            </p:txBody>
          </p:sp>
          <p:sp>
            <p:nvSpPr>
              <p:cNvPr id="22" name="文本框 21"/>
              <p:cNvSpPr txBox="1"/>
              <p:nvPr/>
            </p:nvSpPr>
            <p:spPr>
              <a:xfrm>
                <a:off x="1522" y="5723"/>
                <a:ext cx="1888" cy="628"/>
              </a:xfrm>
              <a:prstGeom prst="rect">
                <a:avLst/>
              </a:prstGeom>
              <a:noFill/>
            </p:spPr>
            <p:txBody>
              <a:bodyPr wrap="none" rtlCol="0">
                <a:spAutoFit/>
              </a:bodyPr>
              <a:p>
                <a:r>
                  <a:rPr lang="zh-CN" altLang="en-US" sz="2000">
                    <a:latin typeface="微软雅黑" panose="020B0503020204020204" charset="-122"/>
                    <a:ea typeface="微软雅黑" panose="020B0503020204020204" charset="-122"/>
                  </a:rPr>
                  <a:t>风格图像</a:t>
                </a:r>
                <a:endParaRPr lang="zh-CN" altLang="en-US" sz="2000">
                  <a:latin typeface="微软雅黑" panose="020B0503020204020204" charset="-122"/>
                  <a:ea typeface="微软雅黑" panose="020B0503020204020204" charset="-122"/>
                </a:endParaRPr>
              </a:p>
            </p:txBody>
          </p:sp>
          <p:sp>
            <p:nvSpPr>
              <p:cNvPr id="27" name="文本框 26"/>
              <p:cNvSpPr txBox="1"/>
              <p:nvPr/>
            </p:nvSpPr>
            <p:spPr>
              <a:xfrm>
                <a:off x="-24" y="2391"/>
                <a:ext cx="5679" cy="7806"/>
              </a:xfrm>
              <a:prstGeom prst="rect">
                <a:avLst/>
              </a:prstGeom>
              <a:noFill/>
              <a:ln w="38100">
                <a:solidFill>
                  <a:schemeClr val="accent1"/>
                </a:solid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grpSp>
      </p:grpSp>
      <p:pic>
        <p:nvPicPr>
          <p:cNvPr id="100" name="图片 99"/>
          <p:cNvPicPr/>
          <p:nvPr/>
        </p:nvPicPr>
        <p:blipFill>
          <a:blip r:embed="rId4"/>
          <a:stretch>
            <a:fillRect/>
          </a:stretch>
        </p:blipFill>
        <p:spPr>
          <a:xfrm>
            <a:off x="4745990" y="2002790"/>
            <a:ext cx="6648450" cy="2324100"/>
          </a:xfrm>
          <a:prstGeom prst="rect">
            <a:avLst/>
          </a:prstGeom>
          <a:noFill/>
          <a:ln w="9525">
            <a:noFill/>
          </a:ln>
        </p:spPr>
      </p:pic>
      <p:sp>
        <p:nvSpPr>
          <p:cNvPr id="26" name="右箭头 25"/>
          <p:cNvSpPr/>
          <p:nvPr/>
        </p:nvSpPr>
        <p:spPr>
          <a:xfrm rot="5400000">
            <a:off x="7419340" y="4041775"/>
            <a:ext cx="530860" cy="519430"/>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9982835" y="2156460"/>
            <a:ext cx="1149350" cy="398780"/>
          </a:xfrm>
          <a:prstGeom prst="rect">
            <a:avLst/>
          </a:prstGeom>
          <a:noFill/>
        </p:spPr>
        <p:txBody>
          <a:bodyPr wrap="square" rtlCol="0">
            <a:spAutoFit/>
          </a:bodyPr>
          <a:p>
            <a:r>
              <a:rPr lang="en-US" altLang="zh-CN" sz="2000" b="1">
                <a:latin typeface="微软雅黑" panose="020B0503020204020204" charset="-122"/>
                <a:ea typeface="微软雅黑" panose="020B0503020204020204" charset="-122"/>
              </a:rPr>
              <a:t>VGG19</a:t>
            </a:r>
            <a:endParaRPr lang="en-US" altLang="zh-CN" sz="2000" b="1">
              <a:latin typeface="微软雅黑" panose="020B0503020204020204" charset="-122"/>
              <a:ea typeface="微软雅黑" panose="020B0503020204020204" charset="-122"/>
            </a:endParaRPr>
          </a:p>
        </p:txBody>
      </p:sp>
      <p:sp>
        <p:nvSpPr>
          <p:cNvPr id="29" name="文本框 28"/>
          <p:cNvSpPr txBox="1"/>
          <p:nvPr/>
        </p:nvSpPr>
        <p:spPr>
          <a:xfrm>
            <a:off x="9631045" y="5743575"/>
            <a:ext cx="2214880" cy="706755"/>
          </a:xfrm>
          <a:prstGeom prst="rect">
            <a:avLst/>
          </a:prstGeom>
          <a:noFill/>
        </p:spPr>
        <p:txBody>
          <a:bodyPr wrap="none" rtlCol="0">
            <a:spAutoFit/>
          </a:bodyPr>
          <a:p>
            <a:r>
              <a:rPr lang="en-US" altLang="zh-CN" sz="2000">
                <a:latin typeface="微软雅黑" panose="020B0503020204020204" charset="-122"/>
                <a:ea typeface="微软雅黑" panose="020B0503020204020204" charset="-122"/>
              </a:rPr>
              <a:t>      </a:t>
            </a:r>
            <a:r>
              <a:rPr lang="zh-CN" altLang="en-US" sz="2000">
                <a:latin typeface="微软雅黑" panose="020B0503020204020204" charset="-122"/>
                <a:ea typeface="微软雅黑" panose="020B0503020204020204" charset="-122"/>
              </a:rPr>
              <a:t>合成图像</a:t>
            </a:r>
            <a:endParaRPr lang="zh-CN" altLang="en-US" sz="2000">
              <a:latin typeface="微软雅黑" panose="020B0503020204020204" charset="-122"/>
              <a:ea typeface="微软雅黑" panose="020B0503020204020204" charset="-122"/>
            </a:endParaRPr>
          </a:p>
          <a:p>
            <a:r>
              <a:rPr lang="zh-CN" altLang="en-US" sz="2000">
                <a:latin typeface="微软雅黑" panose="020B0503020204020204" charset="-122"/>
                <a:ea typeface="微软雅黑" panose="020B0503020204020204" charset="-122"/>
              </a:rPr>
              <a:t>（转换后的图像）</a:t>
            </a:r>
            <a:endParaRPr lang="zh-CN" altLang="en-US" sz="2000">
              <a:latin typeface="微软雅黑" panose="020B0503020204020204" charset="-122"/>
              <a:ea typeface="微软雅黑" panose="020B050302020402020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blinds(horizontal)">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P spid="28" grpId="0"/>
      <p:bldP spid="26" grpId="0" animBg="1"/>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82994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a:p>
            <a:endParaRPr lang="zh-CN" altLang="en-US" sz="2400" b="1" dirty="0">
              <a:solidFill>
                <a:srgbClr val="11B67E"/>
              </a:solidFill>
              <a:cs typeface="+mn-ea"/>
              <a:sym typeface="+mn-lt"/>
            </a:endParaRPr>
          </a:p>
        </p:txBody>
      </p:sp>
      <p:pic>
        <p:nvPicPr>
          <p:cNvPr id="3" name="图片 2"/>
          <p:cNvPicPr>
            <a:picLocks noChangeAspect="1"/>
          </p:cNvPicPr>
          <p:nvPr/>
        </p:nvPicPr>
        <p:blipFill>
          <a:blip r:embed="rId1"/>
          <a:stretch>
            <a:fillRect/>
          </a:stretch>
        </p:blipFill>
        <p:spPr>
          <a:xfrm>
            <a:off x="337820" y="2133600"/>
            <a:ext cx="5626324" cy="2340000"/>
          </a:xfrm>
          <a:prstGeom prst="rect">
            <a:avLst/>
          </a:prstGeom>
        </p:spPr>
      </p:pic>
      <p:pic>
        <p:nvPicPr>
          <p:cNvPr id="6" name="图片 5"/>
          <p:cNvPicPr>
            <a:picLocks noChangeAspect="1"/>
          </p:cNvPicPr>
          <p:nvPr/>
        </p:nvPicPr>
        <p:blipFill>
          <a:blip r:embed="rId2"/>
          <a:stretch>
            <a:fillRect/>
          </a:stretch>
        </p:blipFill>
        <p:spPr>
          <a:xfrm>
            <a:off x="6159500" y="2101215"/>
            <a:ext cx="5863552" cy="2340000"/>
          </a:xfrm>
          <a:prstGeom prst="rect">
            <a:avLst/>
          </a:prstGeom>
        </p:spPr>
      </p:pic>
      <p:sp>
        <p:nvSpPr>
          <p:cNvPr id="15" name="文本框 14"/>
          <p:cNvSpPr txBox="1"/>
          <p:nvPr/>
        </p:nvSpPr>
        <p:spPr>
          <a:xfrm>
            <a:off x="296545" y="1152525"/>
            <a:ext cx="11175365" cy="460375"/>
          </a:xfrm>
          <a:prstGeom prst="rect">
            <a:avLst/>
          </a:prstGeom>
          <a:noFill/>
        </p:spPr>
        <p:txBody>
          <a:bodyPr wrap="square" rtlCol="0">
            <a:spAutoFit/>
          </a:bodyPr>
          <a:p>
            <a:r>
              <a:rPr lang="zh-CN" altLang="en-US" sz="2400" b="1">
                <a:latin typeface="微软雅黑" panose="020B0503020204020204" charset="-122"/>
                <a:ea typeface="微软雅黑" panose="020B0503020204020204" charset="-122"/>
                <a:cs typeface="微软雅黑" panose="020B0503020204020204" charset="-122"/>
              </a:rPr>
              <a:t>权重取值</a:t>
            </a:r>
            <a:r>
              <a:rPr lang="en-US" altLang="zh-CN" sz="2400" b="1">
                <a:latin typeface="微软雅黑" panose="020B0503020204020204" charset="-122"/>
                <a:ea typeface="微软雅黑" panose="020B0503020204020204" charset="-122"/>
                <a:cs typeface="微软雅黑" panose="020B0503020204020204" charset="-122"/>
              </a:rPr>
              <a:t>      </a:t>
            </a:r>
            <a:r>
              <a:rPr lang="zh-CN" altLang="en-US" sz="2400" b="1">
                <a:latin typeface="微软雅黑" panose="020B0503020204020204" charset="-122"/>
                <a:ea typeface="微软雅黑" panose="020B0503020204020204" charset="-122"/>
                <a:cs typeface="微软雅黑" panose="020B0503020204020204" charset="-122"/>
              </a:rPr>
              <a:t>对结果的影响：</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2440305" y="5180330"/>
            <a:ext cx="6601460" cy="953135"/>
          </a:xfrm>
          <a:prstGeom prst="rect">
            <a:avLst/>
          </a:prstGeom>
          <a:noFill/>
        </p:spPr>
        <p:txBody>
          <a:bodyPr wrap="square" rtlCol="0">
            <a:spAutoFit/>
          </a:bodyPr>
          <a:p>
            <a:r>
              <a:rPr lang="zh-CN" sz="2800" b="1"/>
              <a:t>风格占比大时，合成图像侧重纹理</a:t>
            </a:r>
            <a:endParaRPr lang="zh-CN" sz="2800" b="1"/>
          </a:p>
          <a:p>
            <a:r>
              <a:rPr lang="zh-CN" sz="2800" b="1"/>
              <a:t>内容占比大时，合成图像侧重内容特征</a:t>
            </a:r>
            <a:endParaRPr lang="zh-CN" sz="2800" b="1"/>
          </a:p>
        </p:txBody>
      </p:sp>
      <p:pic>
        <p:nvPicPr>
          <p:cNvPr id="7" name="图片 6"/>
          <p:cNvPicPr>
            <a:picLocks noChangeAspect="1"/>
          </p:cNvPicPr>
          <p:nvPr/>
        </p:nvPicPr>
        <p:blipFill>
          <a:blip r:embed="rId3"/>
          <a:stretch>
            <a:fillRect/>
          </a:stretch>
        </p:blipFill>
        <p:spPr>
          <a:xfrm>
            <a:off x="4557395" y="1136015"/>
            <a:ext cx="3653155" cy="493395"/>
          </a:xfrm>
          <a:prstGeom prst="rect">
            <a:avLst/>
          </a:prstGeom>
        </p:spPr>
      </p:pic>
      <p:graphicFrame>
        <p:nvGraphicFramePr>
          <p:cNvPr id="12" name="对象 11">
            <a:hlinkClick r:id="" action="ppaction://ole?verb="/>
          </p:cNvPr>
          <p:cNvGraphicFramePr>
            <a:graphicFrameLocks noChangeAspect="1"/>
          </p:cNvGraphicFramePr>
          <p:nvPr/>
        </p:nvGraphicFramePr>
        <p:xfrm>
          <a:off x="1707198" y="1073785"/>
          <a:ext cx="304364" cy="720000"/>
        </p:xfrm>
        <a:graphic>
          <a:graphicData uri="http://schemas.openxmlformats.org/presentationml/2006/ole">
            <mc:AlternateContent xmlns:mc="http://schemas.openxmlformats.org/markup-compatibility/2006">
              <mc:Choice xmlns:v="urn:schemas-microsoft-com:vml" Requires="v">
                <p:oleObj spid="_x0000_s1025" name="" r:id="rId4" imgW="177165" imgH="419100" progId="Equation.KSEE3">
                  <p:embed/>
                </p:oleObj>
              </mc:Choice>
              <mc:Fallback>
                <p:oleObj name="" r:id="rId4" imgW="177165" imgH="419100" progId="Equation.KSEE3">
                  <p:embed/>
                  <p:pic>
                    <p:nvPicPr>
                      <p:cNvPr id="0" name="图片 1024"/>
                      <p:cNvPicPr/>
                      <p:nvPr/>
                    </p:nvPicPr>
                    <p:blipFill>
                      <a:blip r:embed="rId5"/>
                      <a:stretch>
                        <a:fillRect/>
                      </a:stretch>
                    </p:blipFill>
                    <p:spPr>
                      <a:xfrm>
                        <a:off x="1707198" y="1073785"/>
                        <a:ext cx="304364" cy="720000"/>
                      </a:xfrm>
                      <a:prstGeom prst="rect">
                        <a:avLst/>
                      </a:prstGeom>
                    </p:spPr>
                  </p:pic>
                </p:oleObj>
              </mc:Fallback>
            </mc:AlternateContent>
          </a:graphicData>
        </a:graphic>
      </p:graphicFrame>
      <p:pic>
        <p:nvPicPr>
          <p:cNvPr id="104" name="图片 103"/>
          <p:cNvPicPr/>
          <p:nvPr/>
        </p:nvPicPr>
        <p:blipFill>
          <a:blip r:embed="rId6"/>
          <a:stretch>
            <a:fillRect/>
          </a:stretch>
        </p:blipFill>
        <p:spPr>
          <a:xfrm>
            <a:off x="3660775" y="1562100"/>
            <a:ext cx="4489450" cy="3352800"/>
          </a:xfrm>
          <a:prstGeom prst="rect">
            <a:avLst/>
          </a:prstGeom>
          <a:noFill/>
          <a:ln w="9525">
            <a:no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829945"/>
          </a:xfrm>
          <a:prstGeom prst="rect">
            <a:avLst/>
          </a:prstGeom>
          <a:noFill/>
        </p:spPr>
        <p:txBody>
          <a:bodyPr wrap="square" rtlCol="0">
            <a:spAutoFit/>
          </a:bodyPr>
          <a:lstStyle/>
          <a:p>
            <a:r>
              <a:rPr lang="zh-CN" altLang="en-US" sz="2400" b="1" dirty="0">
                <a:solidFill>
                  <a:srgbClr val="11B67E"/>
                </a:solidFill>
                <a:cs typeface="+mn-ea"/>
                <a:sym typeface="+mn-lt"/>
              </a:rPr>
              <a:t>核心算法</a:t>
            </a:r>
            <a:endParaRPr lang="zh-CN" altLang="en-US" sz="2400" b="1" dirty="0">
              <a:solidFill>
                <a:srgbClr val="11B67E"/>
              </a:solidFill>
              <a:cs typeface="+mn-ea"/>
              <a:sym typeface="+mn-lt"/>
            </a:endParaRPr>
          </a:p>
          <a:p>
            <a:endParaRPr lang="zh-CN" altLang="en-US" sz="2400" b="1" dirty="0">
              <a:solidFill>
                <a:srgbClr val="11B67E"/>
              </a:solidFill>
              <a:cs typeface="+mn-ea"/>
              <a:sym typeface="+mn-lt"/>
            </a:endParaRPr>
          </a:p>
        </p:txBody>
      </p:sp>
      <p:pic>
        <p:nvPicPr>
          <p:cNvPr id="104" name="图片 103"/>
          <p:cNvPicPr/>
          <p:nvPr/>
        </p:nvPicPr>
        <p:blipFill>
          <a:blip r:embed="rId1"/>
          <a:stretch>
            <a:fillRect/>
          </a:stretch>
        </p:blipFill>
        <p:spPr>
          <a:xfrm>
            <a:off x="1882140" y="539750"/>
            <a:ext cx="7341870" cy="6016625"/>
          </a:xfrm>
          <a:prstGeom prst="rect">
            <a:avLst/>
          </a:prstGeom>
          <a:noFill/>
          <a:ln w="9525">
            <a:noFill/>
          </a:ln>
        </p:spPr>
      </p:pic>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总结</a:t>
            </a:r>
            <a:endParaRPr lang="zh-CN" altLang="en-US" sz="2400" b="1" dirty="0">
              <a:solidFill>
                <a:srgbClr val="11B67E"/>
              </a:solidFill>
              <a:cs typeface="+mn-ea"/>
              <a:sym typeface="+mn-lt"/>
            </a:endParaRPr>
          </a:p>
        </p:txBody>
      </p:sp>
      <p:pic>
        <p:nvPicPr>
          <p:cNvPr id="103" name="图片 102"/>
          <p:cNvPicPr/>
          <p:nvPr/>
        </p:nvPicPr>
        <p:blipFill>
          <a:blip r:embed="rId1"/>
          <a:stretch>
            <a:fillRect/>
          </a:stretch>
        </p:blipFill>
        <p:spPr>
          <a:xfrm>
            <a:off x="5122545" y="1807210"/>
            <a:ext cx="6931660" cy="2825750"/>
          </a:xfrm>
          <a:prstGeom prst="rect">
            <a:avLst/>
          </a:prstGeom>
          <a:noFill/>
          <a:ln w="9525">
            <a:noFill/>
          </a:ln>
        </p:spPr>
      </p:pic>
      <p:sp>
        <p:nvSpPr>
          <p:cNvPr id="3" name="文本框 2"/>
          <p:cNvSpPr txBox="1"/>
          <p:nvPr/>
        </p:nvSpPr>
        <p:spPr>
          <a:xfrm>
            <a:off x="73025" y="822325"/>
            <a:ext cx="4939665" cy="5001895"/>
          </a:xfrm>
          <a:prstGeom prst="rect">
            <a:avLst/>
          </a:prstGeom>
          <a:noFill/>
        </p:spPr>
        <p:txBody>
          <a:bodyPr wrap="square" rtlCol="0" anchor="t">
            <a:spAutoFit/>
          </a:bodyPr>
          <a:p>
            <a:r>
              <a:rPr lang="en-US" altLang="zh-CN" sz="2400" b="1" dirty="0">
                <a:latin typeface="微软雅黑" panose="020B0503020204020204" charset="-122"/>
                <a:ea typeface="微软雅黑" panose="020B0503020204020204" charset="-122"/>
              </a:rPr>
              <a:t>步骤</a:t>
            </a:r>
            <a:r>
              <a:rPr lang="zh-CN" altLang="en-US" sz="2400" b="1" dirty="0">
                <a:latin typeface="微软雅黑" panose="020B0503020204020204" charset="-122"/>
                <a:ea typeface="微软雅黑" panose="020B0503020204020204" charset="-122"/>
              </a:rPr>
              <a:t>：</a:t>
            </a:r>
            <a:endParaRPr lang="en-US" altLang="zh-CN" sz="2400" b="1" dirty="0">
              <a:latin typeface="微软雅黑" panose="020B0503020204020204" charset="-122"/>
              <a:ea typeface="微软雅黑" panose="020B0503020204020204" charset="-122"/>
            </a:endParaRPr>
          </a:p>
          <a:p>
            <a:endParaRPr lang="en-US" altLang="zh-CN" sz="1800" b="1" dirty="0">
              <a:latin typeface="微软雅黑" panose="020B0503020204020204" charset="-122"/>
              <a:ea typeface="微软雅黑" panose="020B0503020204020204" charset="-122"/>
            </a:endParaRPr>
          </a:p>
          <a:p>
            <a:pPr marL="342900" indent="-342900">
              <a:lnSpc>
                <a:spcPct val="110000"/>
              </a:lnSpc>
              <a:buFont typeface="+mj-lt"/>
              <a:buAutoNum type="arabicPeriod"/>
            </a:pPr>
            <a:r>
              <a:rPr lang="en-US" altLang="zh-CN" sz="1800" b="1" dirty="0">
                <a:solidFill>
                  <a:schemeClr val="accent2"/>
                </a:solidFill>
                <a:latin typeface="微软雅黑" panose="020B0503020204020204" charset="-122"/>
                <a:ea typeface="微软雅黑" panose="020B0503020204020204" charset="-122"/>
              </a:rPr>
              <a:t>生成目标图</a:t>
            </a:r>
            <a:r>
              <a:rPr lang="zh-CN" altLang="en-US" sz="1800" b="1" dirty="0">
                <a:solidFill>
                  <a:schemeClr val="accent2"/>
                </a:solidFill>
                <a:latin typeface="微软雅黑" panose="020B0503020204020204" charset="-122"/>
                <a:ea typeface="微软雅黑" panose="020B0503020204020204" charset="-122"/>
              </a:rPr>
              <a:t>像</a:t>
            </a:r>
            <a:r>
              <a:rPr lang="en-US" altLang="zh-CN" sz="1800" b="1" dirty="0">
                <a:solidFill>
                  <a:schemeClr val="accent2"/>
                </a:solidFill>
                <a:latin typeface="微软雅黑" panose="020B0503020204020204" charset="-122"/>
                <a:ea typeface="微软雅黑" panose="020B0503020204020204" charset="-122"/>
              </a:rPr>
              <a:t>：</a:t>
            </a:r>
            <a:r>
              <a:rPr lang="en-US" altLang="zh-CN" sz="1800" b="1" dirty="0">
                <a:latin typeface="微软雅黑" panose="020B0503020204020204" charset="-122"/>
                <a:ea typeface="微软雅黑" panose="020B0503020204020204" charset="-122"/>
              </a:rPr>
              <a:t>先将内容</a:t>
            </a:r>
            <a:r>
              <a:rPr lang="en-US" altLang="zh-CN" sz="1800" b="1" dirty="0">
                <a:latin typeface="微软雅黑" panose="020B0503020204020204" charset="-122"/>
                <a:ea typeface="微软雅黑" panose="020B0503020204020204" charset="-122"/>
                <a:sym typeface="+mn-ea"/>
              </a:rPr>
              <a:t>图</a:t>
            </a:r>
            <a:r>
              <a:rPr lang="zh-CN" altLang="en-US" sz="1800" b="1" dirty="0">
                <a:latin typeface="微软雅黑" panose="020B0503020204020204" charset="-122"/>
                <a:ea typeface="微软雅黑" panose="020B0503020204020204" charset="-122"/>
                <a:sym typeface="+mn-ea"/>
              </a:rPr>
              <a:t>像</a:t>
            </a:r>
            <a:r>
              <a:rPr lang="en-US" altLang="zh-CN" sz="1800" b="1" dirty="0">
                <a:latin typeface="微软雅黑" panose="020B0503020204020204" charset="-122"/>
                <a:ea typeface="微软雅黑" panose="020B0503020204020204" charset="-122"/>
              </a:rPr>
              <a:t>和风格</a:t>
            </a:r>
            <a:r>
              <a:rPr lang="en-US" altLang="zh-CN" sz="1800" b="1" dirty="0">
                <a:latin typeface="微软雅黑" panose="020B0503020204020204" charset="-122"/>
                <a:ea typeface="微软雅黑" panose="020B0503020204020204" charset="-122"/>
                <a:sym typeface="+mn-ea"/>
              </a:rPr>
              <a:t>图</a:t>
            </a:r>
            <a:r>
              <a:rPr lang="zh-CN" altLang="en-US" sz="1800" b="1" dirty="0">
                <a:latin typeface="微软雅黑" panose="020B0503020204020204" charset="-122"/>
                <a:ea typeface="微软雅黑" panose="020B0503020204020204" charset="-122"/>
                <a:sym typeface="+mn-ea"/>
              </a:rPr>
              <a:t>像</a:t>
            </a:r>
            <a:r>
              <a:rPr lang="en-US" altLang="zh-CN" sz="1800" b="1" dirty="0">
                <a:latin typeface="微软雅黑" panose="020B0503020204020204" charset="-122"/>
                <a:ea typeface="微软雅黑" panose="020B0503020204020204" charset="-122"/>
              </a:rPr>
              <a:t>输入VGG</a:t>
            </a:r>
            <a:r>
              <a:rPr lang="zh-CN" altLang="en-US" sz="1800" b="1" dirty="0">
                <a:latin typeface="微软雅黑" panose="020B0503020204020204" charset="-122"/>
                <a:ea typeface="微软雅黑" panose="020B0503020204020204" charset="-122"/>
              </a:rPr>
              <a:t>，</a:t>
            </a:r>
            <a:r>
              <a:rPr lang="en-US" altLang="zh-CN" sz="1800" b="1" dirty="0">
                <a:latin typeface="微软雅黑" panose="020B0503020204020204" charset="-122"/>
                <a:ea typeface="微软雅黑" panose="020B0503020204020204" charset="-122"/>
              </a:rPr>
              <a:t>然后生成目标内容图和目标风格图（仅一次输入），用作后面Loss的计算</a:t>
            </a:r>
            <a:endParaRPr lang="en-US" altLang="zh-CN" sz="1800" b="1" dirty="0">
              <a:latin typeface="微软雅黑" panose="020B0503020204020204" charset="-122"/>
              <a:ea typeface="微软雅黑" panose="020B0503020204020204" charset="-122"/>
            </a:endParaRPr>
          </a:p>
          <a:p>
            <a:pPr marL="342900" indent="-342900">
              <a:lnSpc>
                <a:spcPct val="110000"/>
              </a:lnSpc>
              <a:buFont typeface="+mj-lt"/>
              <a:buAutoNum type="arabicPeriod"/>
            </a:pPr>
            <a:r>
              <a:rPr lang="en-US" altLang="zh-CN" sz="1800" b="1" dirty="0">
                <a:solidFill>
                  <a:schemeClr val="accent2"/>
                </a:solidFill>
                <a:latin typeface="微软雅黑" panose="020B0503020204020204" charset="-122"/>
                <a:ea typeface="微软雅黑" panose="020B0503020204020204" charset="-122"/>
              </a:rPr>
              <a:t>初始化合成图片</a:t>
            </a:r>
            <a:r>
              <a:rPr lang="en-US" altLang="zh-CN" sz="1800" b="1" dirty="0">
                <a:latin typeface="微软雅黑" panose="020B0503020204020204" charset="-122"/>
                <a:ea typeface="微软雅黑" panose="020B0503020204020204" charset="-122"/>
              </a:rPr>
              <a:t>：这里内容图上添加白噪声的方式来初始化合成图，将白噪声图片</a:t>
            </a:r>
            <a:r>
              <a:rPr lang="zh-CN" altLang="en-US" sz="1800" b="1" dirty="0">
                <a:latin typeface="微软雅黑" panose="020B0503020204020204" charset="-122"/>
                <a:ea typeface="微软雅黑" panose="020B0503020204020204" charset="-122"/>
              </a:rPr>
              <a:t>输入</a:t>
            </a:r>
            <a:r>
              <a:rPr lang="en-US" altLang="zh-CN" sz="1800" b="1" dirty="0">
                <a:latin typeface="微软雅黑" panose="020B0503020204020204" charset="-122"/>
                <a:ea typeface="微软雅黑" panose="020B0503020204020204" charset="-122"/>
              </a:rPr>
              <a:t>VGG，就得到了合成图片</a:t>
            </a:r>
            <a:endParaRPr lang="en-US" altLang="zh-CN" sz="1800" b="1" dirty="0">
              <a:latin typeface="微软雅黑" panose="020B0503020204020204" charset="-122"/>
              <a:ea typeface="微软雅黑" panose="020B0503020204020204" charset="-122"/>
            </a:endParaRPr>
          </a:p>
          <a:p>
            <a:pPr marL="342900" indent="-342900">
              <a:lnSpc>
                <a:spcPct val="110000"/>
              </a:lnSpc>
              <a:buFont typeface="+mj-lt"/>
              <a:buAutoNum type="arabicPeriod"/>
            </a:pPr>
            <a:r>
              <a:rPr lang="en-US" altLang="zh-CN" sz="1800" b="1" dirty="0">
                <a:solidFill>
                  <a:schemeClr val="accent2"/>
                </a:solidFill>
                <a:latin typeface="微软雅黑" panose="020B0503020204020204" charset="-122"/>
                <a:ea typeface="微软雅黑" panose="020B0503020204020204" charset="-122"/>
              </a:rPr>
              <a:t>载入预训练模型</a:t>
            </a:r>
            <a:r>
              <a:rPr lang="en-US" altLang="zh-CN" sz="1800" b="1" dirty="0">
                <a:latin typeface="微软雅黑" panose="020B0503020204020204" charset="-122"/>
                <a:ea typeface="微软雅黑" panose="020B0503020204020204" charset="-122"/>
              </a:rPr>
              <a:t>：Content信息捕捉，得到content loss，Style信息捕捉，得到style loss</a:t>
            </a:r>
            <a:endParaRPr lang="en-US" altLang="zh-CN" sz="1800" b="1" dirty="0">
              <a:latin typeface="微软雅黑" panose="020B0503020204020204" charset="-122"/>
              <a:ea typeface="微软雅黑" panose="020B0503020204020204" charset="-122"/>
            </a:endParaRPr>
          </a:p>
          <a:p>
            <a:pPr marL="342900" indent="-342900">
              <a:lnSpc>
                <a:spcPct val="110000"/>
              </a:lnSpc>
              <a:buFont typeface="+mj-lt"/>
              <a:buAutoNum type="arabicPeriod"/>
            </a:pPr>
            <a:r>
              <a:rPr lang="en-US" altLang="zh-CN" sz="1800" b="1" dirty="0">
                <a:solidFill>
                  <a:schemeClr val="accent2"/>
                </a:solidFill>
                <a:latin typeface="微软雅黑" panose="020B0503020204020204" charset="-122"/>
                <a:ea typeface="微软雅黑" panose="020B0503020204020204" charset="-122"/>
              </a:rPr>
              <a:t>计算总Loss值</a:t>
            </a:r>
            <a:r>
              <a:rPr lang="en-US" altLang="zh-CN" sz="1800" b="1" dirty="0">
                <a:latin typeface="微软雅黑" panose="020B0503020204020204" charset="-122"/>
                <a:ea typeface="微软雅黑" panose="020B0503020204020204" charset="-122"/>
              </a:rPr>
              <a:t>：分别采用内容损失+风格损失得出总的loss，两者配置一定权值</a:t>
            </a:r>
            <a:endParaRPr lang="en-US" altLang="zh-CN" sz="1800" b="1" dirty="0">
              <a:latin typeface="微软雅黑" panose="020B0503020204020204" charset="-122"/>
              <a:ea typeface="微软雅黑" panose="020B0503020204020204" charset="-122"/>
            </a:endParaRPr>
          </a:p>
          <a:p>
            <a:pPr marL="342900" indent="-342900">
              <a:lnSpc>
                <a:spcPct val="110000"/>
              </a:lnSpc>
              <a:buFont typeface="+mj-lt"/>
              <a:buAutoNum type="arabicPeriod"/>
            </a:pPr>
            <a:r>
              <a:rPr lang="en-US" altLang="zh-CN" sz="1800" b="1" dirty="0">
                <a:solidFill>
                  <a:schemeClr val="accent2"/>
                </a:solidFill>
                <a:latin typeface="微软雅黑" panose="020B0503020204020204" charset="-122"/>
                <a:ea typeface="微软雅黑" panose="020B0503020204020204" charset="-122"/>
              </a:rPr>
              <a:t>优化函数</a:t>
            </a:r>
            <a:r>
              <a:rPr lang="en-US" altLang="zh-CN" sz="1800" b="1" dirty="0">
                <a:latin typeface="微软雅黑" panose="020B0503020204020204" charset="-122"/>
                <a:ea typeface="微软雅黑" panose="020B0503020204020204" charset="-122"/>
              </a:rPr>
              <a:t>：这里优化函数采用AdamOptimizer</a:t>
            </a:r>
            <a:endParaRPr lang="en-US" altLang="zh-CN" sz="1800" b="1" dirty="0">
              <a:latin typeface="微软雅黑" panose="020B0503020204020204" charset="-122"/>
              <a:ea typeface="微软雅黑" panose="020B0503020204020204" charset="-122"/>
            </a:endParaRPr>
          </a:p>
          <a:p>
            <a:pPr marL="342900" indent="-342900" algn="l">
              <a:lnSpc>
                <a:spcPct val="110000"/>
              </a:lnSpc>
              <a:buClrTx/>
              <a:buSzTx/>
              <a:buFont typeface="+mj-lt"/>
              <a:buAutoNum type="arabicPeriod"/>
            </a:pPr>
            <a:r>
              <a:rPr lang="en-US" altLang="zh-CN" sz="1800" b="1" dirty="0">
                <a:solidFill>
                  <a:schemeClr val="accent2"/>
                </a:solidFill>
                <a:latin typeface="微软雅黑" panose="020B0503020204020204" charset="-122"/>
                <a:ea typeface="微软雅黑" panose="020B0503020204020204" charset="-122"/>
              </a:rPr>
              <a:t>训练模型</a:t>
            </a:r>
            <a:endParaRPr lang="en-US" altLang="zh-CN" sz="1800" b="1" dirty="0">
              <a:solidFill>
                <a:schemeClr val="accent2"/>
              </a:solidFill>
              <a:latin typeface="微软雅黑" panose="020B0503020204020204" charset="-122"/>
              <a:ea typeface="微软雅黑" panose="020B0503020204020204" charset="-122"/>
            </a:endParaRPr>
          </a:p>
        </p:txBody>
      </p:sp>
    </p:spTree>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总结</a:t>
            </a:r>
            <a:endParaRPr lang="zh-CN" altLang="en-US" sz="2400" b="1" dirty="0">
              <a:solidFill>
                <a:srgbClr val="11B67E"/>
              </a:solidFill>
              <a:cs typeface="+mn-ea"/>
              <a:sym typeface="+mn-lt"/>
            </a:endParaRPr>
          </a:p>
        </p:txBody>
      </p:sp>
      <p:sp>
        <p:nvSpPr>
          <p:cNvPr id="3" name="文本框 2"/>
          <p:cNvSpPr txBox="1"/>
          <p:nvPr/>
        </p:nvSpPr>
        <p:spPr>
          <a:xfrm>
            <a:off x="73025" y="822325"/>
            <a:ext cx="7560945" cy="460375"/>
          </a:xfrm>
          <a:prstGeom prst="rect">
            <a:avLst/>
          </a:prstGeom>
          <a:noFill/>
        </p:spPr>
        <p:txBody>
          <a:bodyPr wrap="square" rtlCol="0" anchor="t">
            <a:spAutoFit/>
          </a:bodyPr>
          <a:p>
            <a:pPr marL="342900" indent="-342900">
              <a:buFont typeface="Wingdings" panose="05000000000000000000" charset="0"/>
              <a:buChar char="Ø"/>
            </a:pPr>
            <a:r>
              <a:rPr lang="en-US" altLang="zh-CN" sz="2400" dirty="0">
                <a:solidFill>
                  <a:srgbClr val="44546A"/>
                </a:solidFill>
                <a:latin typeface="微软雅黑" panose="020B0503020204020204" charset="-122"/>
                <a:ea typeface="微软雅黑" panose="020B0503020204020204" charset="-122"/>
                <a:sym typeface="+mn-ea"/>
              </a:rPr>
              <a:t>StyTr</a:t>
            </a:r>
            <a:r>
              <a:rPr lang="en-US" altLang="zh-CN" sz="2400" baseline="30000" dirty="0">
                <a:solidFill>
                  <a:srgbClr val="44546A"/>
                </a:solidFill>
                <a:latin typeface="微软雅黑" panose="020B0503020204020204" charset="-122"/>
                <a:ea typeface="微软雅黑" panose="020B0503020204020204" charset="-122"/>
                <a:sym typeface="+mn-ea"/>
              </a:rPr>
              <a:t>2</a:t>
            </a:r>
            <a:r>
              <a:rPr lang="en-US" altLang="zh-CN" sz="2400" dirty="0">
                <a:solidFill>
                  <a:srgbClr val="44546A"/>
                </a:solidFill>
                <a:latin typeface="微软雅黑" panose="020B0503020204020204" charset="-122"/>
                <a:ea typeface="微软雅黑" panose="020B0503020204020204" charset="-122"/>
                <a:sym typeface="+mn-ea"/>
              </a:rPr>
              <a:t>: Image Style Transfer with Transformers</a:t>
            </a:r>
            <a:endParaRPr lang="en-US" altLang="zh-CN" sz="1800" b="1" dirty="0">
              <a:solidFill>
                <a:schemeClr val="accent2"/>
              </a:solidFill>
              <a:latin typeface="微软雅黑" panose="020B0503020204020204" charset="-122"/>
              <a:ea typeface="微软雅黑" panose="020B0503020204020204" charset="-122"/>
            </a:endParaRPr>
          </a:p>
        </p:txBody>
      </p:sp>
      <p:sp>
        <p:nvSpPr>
          <p:cNvPr id="26" name="文本框 25"/>
          <p:cNvSpPr txBox="1"/>
          <p:nvPr/>
        </p:nvSpPr>
        <p:spPr>
          <a:xfrm>
            <a:off x="473074" y="1372001"/>
            <a:ext cx="1359748" cy="306705"/>
          </a:xfrm>
          <a:prstGeom prst="rect">
            <a:avLst/>
          </a:prstGeom>
          <a:noFill/>
        </p:spPr>
        <p:txBody>
          <a:bodyPr wrap="square" rtlCol="0">
            <a:spAutoFit/>
          </a:bodyPr>
          <a:p>
            <a:r>
              <a:rPr lang="zh-CN" altLang="en-US" sz="1400" b="1" dirty="0">
                <a:solidFill>
                  <a:schemeClr val="tx1">
                    <a:lumMod val="75000"/>
                    <a:lumOff val="25000"/>
                  </a:schemeClr>
                </a:solidFill>
                <a:latin typeface="微软雅黑" panose="020B0503020204020204" charset="-122"/>
                <a:ea typeface="微软雅黑" panose="020B0503020204020204" charset="-122"/>
              </a:rPr>
              <a:t>作者</a:t>
            </a:r>
            <a:endParaRPr lang="zh-CN" altLang="en-US" sz="1400" b="1" dirty="0">
              <a:solidFill>
                <a:schemeClr val="tx1">
                  <a:lumMod val="75000"/>
                  <a:lumOff val="25000"/>
                </a:schemeClr>
              </a:solidFill>
              <a:latin typeface="微软雅黑" panose="020B0503020204020204" charset="-122"/>
              <a:ea typeface="微软雅黑" panose="020B0503020204020204" charset="-122"/>
            </a:endParaRPr>
          </a:p>
        </p:txBody>
      </p:sp>
      <p:sp>
        <p:nvSpPr>
          <p:cNvPr id="30" name="TextBox 38"/>
          <p:cNvSpPr txBox="1"/>
          <p:nvPr/>
        </p:nvSpPr>
        <p:spPr>
          <a:xfrm>
            <a:off x="1186775" y="1372534"/>
            <a:ext cx="3096934" cy="245745"/>
          </a:xfrm>
          <a:prstGeom prst="rect">
            <a:avLst/>
          </a:prstGeom>
          <a:noFill/>
        </p:spPr>
        <p:txBody>
          <a:bodyPr wrap="square" lIns="0" tIns="0" rIns="0" bIns="0" rtlCol="0">
            <a:spAutoFit/>
          </a:bodyPr>
          <a:p>
            <a:pPr algn="just"/>
            <a:r>
              <a:rPr lang="en-US" sz="1600" dirty="0">
                <a:solidFill>
                  <a:schemeClr val="tx1">
                    <a:lumMod val="75000"/>
                    <a:lumOff val="25000"/>
                  </a:schemeClr>
                </a:solidFill>
                <a:latin typeface="Arial" panose="020B0604020202020204" pitchFamily="34" charset="0"/>
                <a:cs typeface="Arial" panose="020B0604020202020204" pitchFamily="34" charset="0"/>
              </a:rPr>
              <a:t>Yingying Deng 1,2</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1" name="文本框 30"/>
          <p:cNvSpPr txBox="1"/>
          <p:nvPr/>
        </p:nvSpPr>
        <p:spPr>
          <a:xfrm>
            <a:off x="1350010" y="4504690"/>
            <a:ext cx="9721215" cy="475615"/>
          </a:xfrm>
          <a:prstGeom prst="rect">
            <a:avLst/>
          </a:prstGeom>
          <a:noFill/>
        </p:spPr>
        <p:txBody>
          <a:bodyPr wrap="square" rtlCol="0">
            <a:spAutoFit/>
          </a:bodyPr>
          <a:p>
            <a:pPr algn="just">
              <a:lnSpc>
                <a:spcPct val="125000"/>
              </a:lnSpc>
            </a:pPr>
            <a:r>
              <a:rPr lang="en-US" altLang="zh-CN" sz="2000" dirty="0">
                <a:solidFill>
                  <a:schemeClr val="tx1">
                    <a:lumMod val="75000"/>
                    <a:lumOff val="25000"/>
                  </a:schemeClr>
                </a:solidFill>
                <a:latin typeface="微软雅黑" panose="020B0503020204020204" charset="-122"/>
                <a:ea typeface="微软雅黑" panose="020B0503020204020204" charset="-122"/>
              </a:rPr>
              <a:t>IEEE Conference on Computer Vision and Pattern Recognition</a:t>
            </a:r>
            <a:r>
              <a:rPr lang="zh-CN" altLang="en-US" sz="2000" dirty="0">
                <a:solidFill>
                  <a:schemeClr val="tx1">
                    <a:lumMod val="75000"/>
                    <a:lumOff val="25000"/>
                  </a:schemeClr>
                </a:solidFill>
                <a:latin typeface="微软雅黑" panose="020B0503020204020204" charset="-122"/>
                <a:ea typeface="微软雅黑" panose="020B0503020204020204" charset="-122"/>
              </a:rPr>
              <a:t>（</a:t>
            </a:r>
            <a:r>
              <a:rPr lang="en-US" altLang="zh-CN" sz="2000" dirty="0">
                <a:solidFill>
                  <a:schemeClr val="tx1">
                    <a:lumMod val="75000"/>
                    <a:lumOff val="25000"/>
                  </a:schemeClr>
                </a:solidFill>
                <a:latin typeface="微软雅黑" panose="020B0503020204020204" charset="-122"/>
                <a:ea typeface="微软雅黑" panose="020B0503020204020204" charset="-122"/>
              </a:rPr>
              <a:t>CVPR</a:t>
            </a:r>
            <a:r>
              <a:rPr lang="zh-CN" altLang="en-US" sz="2000" dirty="0">
                <a:solidFill>
                  <a:schemeClr val="tx1">
                    <a:lumMod val="75000"/>
                    <a:lumOff val="25000"/>
                  </a:schemeClr>
                </a:solidFill>
                <a:latin typeface="微软雅黑" panose="020B0503020204020204" charset="-122"/>
                <a:ea typeface="微软雅黑" panose="020B0503020204020204" charset="-122"/>
              </a:rPr>
              <a:t> </a:t>
            </a:r>
            <a:r>
              <a:rPr lang="en-US" altLang="zh-CN" sz="2000" dirty="0">
                <a:solidFill>
                  <a:schemeClr val="tx1">
                    <a:lumMod val="75000"/>
                    <a:lumOff val="25000"/>
                  </a:schemeClr>
                </a:solidFill>
                <a:latin typeface="微软雅黑" panose="020B0503020204020204" charset="-122"/>
                <a:ea typeface="微软雅黑" panose="020B0503020204020204" charset="-122"/>
              </a:rPr>
              <a:t>2022</a:t>
            </a:r>
            <a:r>
              <a:rPr lang="zh-CN" altLang="en-US" sz="2000" dirty="0">
                <a:solidFill>
                  <a:schemeClr val="tx1">
                    <a:lumMod val="75000"/>
                    <a:lumOff val="25000"/>
                  </a:schemeClr>
                </a:solidFill>
                <a:latin typeface="微软雅黑" panose="020B0503020204020204" charset="-122"/>
                <a:ea typeface="微软雅黑" panose="020B0503020204020204" charset="-122"/>
              </a:rPr>
              <a:t>）</a:t>
            </a:r>
            <a:endParaRPr lang="zh-CN" altLang="en-US" sz="2000" dirty="0">
              <a:solidFill>
                <a:schemeClr val="tx1">
                  <a:lumMod val="75000"/>
                  <a:lumOff val="25000"/>
                </a:schemeClr>
              </a:solidFill>
              <a:latin typeface="微软雅黑" panose="020B0503020204020204" charset="-122"/>
              <a:ea typeface="微软雅黑" panose="020B0503020204020204" charset="-122"/>
            </a:endParaRPr>
          </a:p>
        </p:txBody>
      </p:sp>
      <p:sp>
        <p:nvSpPr>
          <p:cNvPr id="32" name="文本框 31"/>
          <p:cNvSpPr txBox="1"/>
          <p:nvPr/>
        </p:nvSpPr>
        <p:spPr>
          <a:xfrm>
            <a:off x="654535" y="4386275"/>
            <a:ext cx="1359748" cy="306705"/>
          </a:xfrm>
          <a:prstGeom prst="rect">
            <a:avLst/>
          </a:prstGeom>
          <a:noFill/>
        </p:spPr>
        <p:txBody>
          <a:bodyPr wrap="square" rtlCol="0">
            <a:spAutoFit/>
          </a:bodyPr>
          <a:p>
            <a:r>
              <a:rPr lang="zh-CN" altLang="en-US" sz="1400" b="1" dirty="0">
                <a:solidFill>
                  <a:schemeClr val="tx1">
                    <a:lumMod val="75000"/>
                    <a:lumOff val="25000"/>
                  </a:schemeClr>
                </a:solidFill>
                <a:latin typeface="微软雅黑" panose="020B0503020204020204" charset="-122"/>
                <a:ea typeface="微软雅黑" panose="020B0503020204020204" charset="-122"/>
              </a:rPr>
              <a:t>发表</a:t>
            </a:r>
            <a:endParaRPr lang="zh-CN" altLang="en-US" sz="1400" b="1" dirty="0">
              <a:solidFill>
                <a:schemeClr val="tx1">
                  <a:lumMod val="75000"/>
                  <a:lumOff val="25000"/>
                </a:schemeClr>
              </a:solidFill>
              <a:latin typeface="微软雅黑" panose="020B0503020204020204" charset="-122"/>
              <a:ea typeface="微软雅黑" panose="020B0503020204020204" charset="-122"/>
            </a:endParaRPr>
          </a:p>
        </p:txBody>
      </p:sp>
      <p:sp>
        <p:nvSpPr>
          <p:cNvPr id="34" name="TextBox 38"/>
          <p:cNvSpPr txBox="1"/>
          <p:nvPr/>
        </p:nvSpPr>
        <p:spPr>
          <a:xfrm>
            <a:off x="1186775" y="1761991"/>
            <a:ext cx="3231585" cy="245745"/>
          </a:xfrm>
          <a:prstGeom prst="rect">
            <a:avLst/>
          </a:prstGeom>
          <a:noFill/>
        </p:spPr>
        <p:txBody>
          <a:bodyPr wrap="square" lIns="0" tIns="0" rIns="0" bIns="0" rtlCol="0">
            <a:spAutoFit/>
          </a:bodyPr>
          <a:p>
            <a:pPr algn="just"/>
            <a:r>
              <a:rPr lang="en-US" sz="1600" dirty="0">
                <a:solidFill>
                  <a:schemeClr val="tx1">
                    <a:lumMod val="75000"/>
                    <a:lumOff val="25000"/>
                  </a:schemeClr>
                </a:solidFill>
                <a:latin typeface="Arial" panose="020B0604020202020204" pitchFamily="34" charset="0"/>
                <a:cs typeface="Arial" panose="020B0604020202020204" pitchFamily="34" charset="0"/>
              </a:rPr>
              <a:t>Fan Tang</a:t>
            </a:r>
            <a:r>
              <a:rPr lang="zh-CN" altLang="en-US" sz="1600"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dirty="0">
                <a:solidFill>
                  <a:schemeClr val="tx1">
                    <a:lumMod val="75000"/>
                    <a:lumOff val="25000"/>
                  </a:schemeClr>
                </a:solidFill>
                <a:latin typeface="Arial" panose="020B0604020202020204" pitchFamily="34" charset="0"/>
                <a:cs typeface="Arial" panose="020B0604020202020204" pitchFamily="34" charset="0"/>
              </a:rPr>
              <a:t>3</a:t>
            </a:r>
            <a:endParaRPr lang="en-US" altLang="zh-C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5" name="TextBox 38"/>
          <p:cNvSpPr txBox="1"/>
          <p:nvPr/>
        </p:nvSpPr>
        <p:spPr>
          <a:xfrm>
            <a:off x="1186775" y="2152355"/>
            <a:ext cx="3231585" cy="245745"/>
          </a:xfrm>
          <a:prstGeom prst="rect">
            <a:avLst/>
          </a:prstGeom>
          <a:noFill/>
        </p:spPr>
        <p:txBody>
          <a:bodyPr wrap="square" lIns="0" tIns="0" rIns="0" bIns="0" rtlCol="0">
            <a:spAutoFit/>
          </a:bodyPr>
          <a:p>
            <a:pPr algn="just"/>
            <a:r>
              <a:rPr lang="en-US" altLang="zh-CN" sz="1600" dirty="0" err="1">
                <a:solidFill>
                  <a:schemeClr val="tx1">
                    <a:lumMod val="75000"/>
                    <a:lumOff val="25000"/>
                  </a:schemeClr>
                </a:solidFill>
                <a:latin typeface="Arial" panose="020B0604020202020204" pitchFamily="34" charset="0"/>
                <a:cs typeface="Arial" panose="020B0604020202020204" pitchFamily="34" charset="0"/>
              </a:rPr>
              <a:t>Weiming</a:t>
            </a:r>
            <a:r>
              <a:rPr lang="en-US" altLang="zh-CN" sz="1600" dirty="0">
                <a:solidFill>
                  <a:schemeClr val="tx1">
                    <a:lumMod val="75000"/>
                    <a:lumOff val="25000"/>
                  </a:schemeClr>
                </a:solidFill>
                <a:latin typeface="Arial" panose="020B0604020202020204" pitchFamily="34" charset="0"/>
                <a:cs typeface="Arial" panose="020B0604020202020204" pitchFamily="34" charset="0"/>
              </a:rPr>
              <a:t> Dong 1,2</a:t>
            </a:r>
            <a:endParaRPr lang="en-US" altLang="zh-C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6" name="TextBox 38"/>
          <p:cNvSpPr txBox="1"/>
          <p:nvPr/>
        </p:nvSpPr>
        <p:spPr>
          <a:xfrm>
            <a:off x="1187731" y="2617467"/>
            <a:ext cx="4263744" cy="245745"/>
          </a:xfrm>
          <a:prstGeom prst="rect">
            <a:avLst/>
          </a:prstGeom>
          <a:noFill/>
        </p:spPr>
        <p:txBody>
          <a:bodyPr wrap="square" lIns="0" tIns="0" rIns="0" bIns="0" rtlCol="0">
            <a:spAutoFit/>
          </a:bodyPr>
          <a:p>
            <a:pPr algn="just"/>
            <a:r>
              <a:rPr lang="en-US" sz="1600" dirty="0" err="1">
                <a:solidFill>
                  <a:schemeClr val="tx1">
                    <a:lumMod val="75000"/>
                    <a:lumOff val="25000"/>
                  </a:schemeClr>
                </a:solidFill>
                <a:latin typeface="Arial" panose="020B0604020202020204" pitchFamily="34" charset="0"/>
                <a:cs typeface="Arial" panose="020B0604020202020204" pitchFamily="34" charset="0"/>
              </a:rPr>
              <a:t>Chongyang</a:t>
            </a:r>
            <a:r>
              <a:rPr lang="en-US" sz="1600" dirty="0">
                <a:solidFill>
                  <a:schemeClr val="tx1">
                    <a:lumMod val="75000"/>
                    <a:lumOff val="25000"/>
                  </a:schemeClr>
                </a:solidFill>
                <a:latin typeface="Arial" panose="020B0604020202020204" pitchFamily="34" charset="0"/>
                <a:cs typeface="Arial" panose="020B0604020202020204" pitchFamily="34" charset="0"/>
              </a:rPr>
              <a:t> Ma 4</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7" name="TextBox 38"/>
          <p:cNvSpPr txBox="1"/>
          <p:nvPr/>
        </p:nvSpPr>
        <p:spPr>
          <a:xfrm>
            <a:off x="1186775" y="3057275"/>
            <a:ext cx="3231585" cy="245745"/>
          </a:xfrm>
          <a:prstGeom prst="rect">
            <a:avLst/>
          </a:prstGeom>
          <a:noFill/>
        </p:spPr>
        <p:txBody>
          <a:bodyPr wrap="square" lIns="0" tIns="0" rIns="0" bIns="0" rtlCol="0">
            <a:spAutoFit/>
          </a:bodyPr>
          <a:p>
            <a:pPr algn="just"/>
            <a:r>
              <a:rPr lang="en-US" sz="1600" dirty="0" err="1">
                <a:solidFill>
                  <a:schemeClr val="tx1">
                    <a:lumMod val="75000"/>
                    <a:lumOff val="25000"/>
                  </a:schemeClr>
                </a:solidFill>
                <a:latin typeface="Arial" panose="020B0604020202020204" pitchFamily="34" charset="0"/>
                <a:cs typeface="Arial" panose="020B0604020202020204" pitchFamily="34" charset="0"/>
              </a:rPr>
              <a:t>Xingjia</a:t>
            </a:r>
            <a:r>
              <a:rPr lang="en-US" sz="1600" dirty="0">
                <a:solidFill>
                  <a:schemeClr val="tx1">
                    <a:lumMod val="75000"/>
                    <a:lumOff val="25000"/>
                  </a:schemeClr>
                </a:solidFill>
                <a:latin typeface="Arial" panose="020B0604020202020204" pitchFamily="34" charset="0"/>
                <a:cs typeface="Arial" panose="020B0604020202020204" pitchFamily="34" charset="0"/>
              </a:rPr>
              <a:t> Pan</a:t>
            </a:r>
            <a:r>
              <a:rPr lang="zh-CN" altLang="en-US" sz="1600" dirty="0">
                <a:solidFill>
                  <a:schemeClr val="tx1">
                    <a:lumMod val="75000"/>
                    <a:lumOff val="25000"/>
                  </a:schemeClr>
                </a:solidFill>
                <a:latin typeface="Arial" panose="020B0604020202020204" pitchFamily="34" charset="0"/>
                <a:cs typeface="Arial" panose="020B0604020202020204" pitchFamily="34" charset="0"/>
              </a:rPr>
              <a:t> </a:t>
            </a:r>
            <a:r>
              <a:rPr lang="en-US" altLang="zh-CN" sz="1600" dirty="0">
                <a:solidFill>
                  <a:schemeClr val="tx1">
                    <a:lumMod val="75000"/>
                    <a:lumOff val="25000"/>
                  </a:schemeClr>
                </a:solidFill>
                <a:latin typeface="Arial" panose="020B0604020202020204" pitchFamily="34" charset="0"/>
                <a:cs typeface="Arial" panose="020B0604020202020204" pitchFamily="34" charset="0"/>
              </a:rPr>
              <a:t>5</a:t>
            </a:r>
            <a:endParaRPr lang="en-US" altLang="zh-C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8" name="TextBox 38"/>
          <p:cNvSpPr txBox="1"/>
          <p:nvPr/>
        </p:nvSpPr>
        <p:spPr>
          <a:xfrm>
            <a:off x="1187731" y="3488753"/>
            <a:ext cx="3231585" cy="245745"/>
          </a:xfrm>
          <a:prstGeom prst="rect">
            <a:avLst/>
          </a:prstGeom>
          <a:noFill/>
        </p:spPr>
        <p:txBody>
          <a:bodyPr wrap="square" lIns="0" tIns="0" rIns="0" bIns="0" rtlCol="0">
            <a:spAutoFit/>
          </a:bodyPr>
          <a:p>
            <a:pPr algn="just"/>
            <a:r>
              <a:rPr lang="en-US" sz="1600" dirty="0">
                <a:solidFill>
                  <a:schemeClr val="tx1">
                    <a:lumMod val="75000"/>
                    <a:lumOff val="25000"/>
                  </a:schemeClr>
                </a:solidFill>
                <a:latin typeface="Arial" panose="020B0604020202020204" pitchFamily="34" charset="0"/>
                <a:cs typeface="Arial" panose="020B0604020202020204" pitchFamily="34" charset="0"/>
              </a:rPr>
              <a:t>Lei Wang</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9" name="TextBox 38"/>
          <p:cNvSpPr txBox="1"/>
          <p:nvPr/>
        </p:nvSpPr>
        <p:spPr>
          <a:xfrm>
            <a:off x="1187731" y="3870421"/>
            <a:ext cx="3231585" cy="245745"/>
          </a:xfrm>
          <a:prstGeom prst="rect">
            <a:avLst/>
          </a:prstGeom>
          <a:noFill/>
        </p:spPr>
        <p:txBody>
          <a:bodyPr wrap="square" lIns="0" tIns="0" rIns="0" bIns="0" rtlCol="0">
            <a:spAutoFit/>
          </a:bodyPr>
          <a:p>
            <a:pPr algn="just"/>
            <a:r>
              <a:rPr lang="en-US" sz="1600" dirty="0">
                <a:solidFill>
                  <a:schemeClr val="tx1">
                    <a:lumMod val="75000"/>
                    <a:lumOff val="25000"/>
                  </a:schemeClr>
                </a:solidFill>
                <a:latin typeface="Arial" panose="020B0604020202020204" pitchFamily="34" charset="0"/>
                <a:cs typeface="Arial" panose="020B0604020202020204" pitchFamily="34" charset="0"/>
              </a:rPr>
              <a:t>Changsheng X</a:t>
            </a:r>
            <a:r>
              <a:rPr lang="en-US" altLang="zh-CN" sz="1600" dirty="0">
                <a:solidFill>
                  <a:schemeClr val="tx1">
                    <a:lumMod val="75000"/>
                    <a:lumOff val="25000"/>
                  </a:schemeClr>
                </a:solidFill>
                <a:latin typeface="Arial" panose="020B0604020202020204" pitchFamily="34" charset="0"/>
                <a:cs typeface="Arial" panose="020B0604020202020204" pitchFamily="34" charset="0"/>
              </a:rPr>
              <a:t>u 1,2</a:t>
            </a:r>
            <a:endParaRPr lang="en-US" altLang="zh-CN"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7" name="文本框 6"/>
          <p:cNvSpPr txBox="1"/>
          <p:nvPr/>
        </p:nvSpPr>
        <p:spPr>
          <a:xfrm>
            <a:off x="4419415" y="1679141"/>
            <a:ext cx="5200200" cy="1322070"/>
          </a:xfrm>
          <a:prstGeom prst="rect">
            <a:avLst/>
          </a:prstGeom>
          <a:noFill/>
        </p:spPr>
        <p:txBody>
          <a:bodyPr wrap="square">
            <a:spAutoFit/>
          </a:bodyPr>
          <a:p>
            <a:pPr algn="just"/>
            <a:r>
              <a:rPr lang="en-US" altLang="zh-CN" sz="1600" dirty="0">
                <a:solidFill>
                  <a:schemeClr val="tx1">
                    <a:lumMod val="75000"/>
                    <a:lumOff val="25000"/>
                  </a:schemeClr>
                </a:solidFill>
                <a:latin typeface="Arial" panose="020B0604020202020204" pitchFamily="34" charset="0"/>
                <a:cs typeface="Arial" panose="020B0604020202020204" pitchFamily="34" charset="0"/>
              </a:rPr>
              <a:t>1 </a:t>
            </a:r>
            <a:r>
              <a:rPr lang="zh-CN" altLang="en-US" sz="1600" dirty="0">
                <a:solidFill>
                  <a:schemeClr val="tx1">
                    <a:lumMod val="75000"/>
                    <a:lumOff val="25000"/>
                  </a:schemeClr>
                </a:solidFill>
                <a:latin typeface="Arial" panose="020B0604020202020204" pitchFamily="34" charset="0"/>
                <a:cs typeface="Arial" panose="020B0604020202020204" pitchFamily="34" charset="0"/>
              </a:rPr>
              <a:t>中科院人工智能学院</a:t>
            </a:r>
            <a:endParaRPr lang="en-US" altLang="zh-CN" sz="1600" dirty="0">
              <a:solidFill>
                <a:schemeClr val="tx1">
                  <a:lumMod val="75000"/>
                  <a:lumOff val="25000"/>
                </a:schemeClr>
              </a:solidFill>
              <a:latin typeface="Arial" panose="020B0604020202020204" pitchFamily="34" charset="0"/>
              <a:cs typeface="Arial" panose="020B0604020202020204" pitchFamily="34" charset="0"/>
            </a:endParaRPr>
          </a:p>
          <a:p>
            <a:pPr algn="just"/>
            <a:r>
              <a:rPr lang="en-US" altLang="zh-CN" sz="1600" dirty="0">
                <a:solidFill>
                  <a:schemeClr val="tx1">
                    <a:lumMod val="75000"/>
                    <a:lumOff val="25000"/>
                  </a:schemeClr>
                </a:solidFill>
                <a:latin typeface="Arial" panose="020B0604020202020204" pitchFamily="34" charset="0"/>
                <a:cs typeface="Arial" panose="020B0604020202020204" pitchFamily="34" charset="0"/>
              </a:rPr>
              <a:t>2 </a:t>
            </a:r>
            <a:r>
              <a:rPr lang="zh-CN" altLang="en-US" sz="1600" dirty="0">
                <a:solidFill>
                  <a:schemeClr val="tx1">
                    <a:lumMod val="75000"/>
                    <a:lumOff val="25000"/>
                  </a:schemeClr>
                </a:solidFill>
                <a:latin typeface="Arial" panose="020B0604020202020204" pitchFamily="34" charset="0"/>
                <a:cs typeface="Arial" panose="020B0604020202020204" pitchFamily="34" charset="0"/>
              </a:rPr>
              <a:t>中科院自动化所模式识别国家重点实验室</a:t>
            </a:r>
            <a:endParaRPr lang="en-US" altLang="zh-CN" sz="1600" dirty="0">
              <a:solidFill>
                <a:schemeClr val="tx1">
                  <a:lumMod val="75000"/>
                  <a:lumOff val="25000"/>
                </a:schemeClr>
              </a:solidFill>
              <a:latin typeface="Arial" panose="020B0604020202020204" pitchFamily="34" charset="0"/>
              <a:cs typeface="Arial" panose="020B0604020202020204" pitchFamily="34" charset="0"/>
            </a:endParaRPr>
          </a:p>
          <a:p>
            <a:pPr algn="just"/>
            <a:r>
              <a:rPr lang="en-US" altLang="zh-CN" sz="1600" dirty="0">
                <a:solidFill>
                  <a:schemeClr val="tx1">
                    <a:lumMod val="75000"/>
                    <a:lumOff val="25000"/>
                  </a:schemeClr>
                </a:solidFill>
                <a:latin typeface="Arial" panose="020B0604020202020204" pitchFamily="34" charset="0"/>
                <a:cs typeface="Arial" panose="020B0604020202020204" pitchFamily="34" charset="0"/>
              </a:rPr>
              <a:t>3 </a:t>
            </a:r>
            <a:r>
              <a:rPr lang="zh-CN" altLang="en-US" sz="1600" dirty="0">
                <a:solidFill>
                  <a:schemeClr val="tx1">
                    <a:lumMod val="75000"/>
                    <a:lumOff val="25000"/>
                  </a:schemeClr>
                </a:solidFill>
                <a:latin typeface="Arial" panose="020B0604020202020204" pitchFamily="34" charset="0"/>
                <a:cs typeface="Arial" panose="020B0604020202020204" pitchFamily="34" charset="0"/>
              </a:rPr>
              <a:t>吉林大学</a:t>
            </a:r>
            <a:endParaRPr lang="en-US" altLang="zh-CN" sz="1600" dirty="0">
              <a:solidFill>
                <a:schemeClr val="tx1">
                  <a:lumMod val="75000"/>
                  <a:lumOff val="25000"/>
                </a:schemeClr>
              </a:solidFill>
              <a:latin typeface="Arial" panose="020B0604020202020204" pitchFamily="34" charset="0"/>
              <a:cs typeface="Arial" panose="020B0604020202020204" pitchFamily="34" charset="0"/>
            </a:endParaRPr>
          </a:p>
          <a:p>
            <a:pPr algn="just"/>
            <a:r>
              <a:rPr lang="en-US" altLang="zh-CN" sz="1600" dirty="0">
                <a:solidFill>
                  <a:schemeClr val="tx1">
                    <a:lumMod val="75000"/>
                    <a:lumOff val="25000"/>
                  </a:schemeClr>
                </a:solidFill>
                <a:latin typeface="Arial" panose="020B0604020202020204" pitchFamily="34" charset="0"/>
                <a:cs typeface="Arial" panose="020B0604020202020204" pitchFamily="34" charset="0"/>
              </a:rPr>
              <a:t>4 </a:t>
            </a:r>
            <a:r>
              <a:rPr lang="zh-CN" altLang="en-US" sz="1600" dirty="0">
                <a:solidFill>
                  <a:schemeClr val="tx1">
                    <a:lumMod val="75000"/>
                    <a:lumOff val="25000"/>
                  </a:schemeClr>
                </a:solidFill>
                <a:latin typeface="Arial" panose="020B0604020202020204" pitchFamily="34" charset="0"/>
                <a:cs typeface="Arial" panose="020B0604020202020204" pitchFamily="34" charset="0"/>
              </a:rPr>
              <a:t>快手</a:t>
            </a:r>
            <a:endParaRPr lang="en-US" altLang="zh-CN" sz="1600" dirty="0">
              <a:solidFill>
                <a:schemeClr val="tx1">
                  <a:lumMod val="75000"/>
                  <a:lumOff val="25000"/>
                </a:schemeClr>
              </a:solidFill>
              <a:latin typeface="Arial" panose="020B0604020202020204" pitchFamily="34" charset="0"/>
              <a:cs typeface="Arial" panose="020B0604020202020204" pitchFamily="34" charset="0"/>
            </a:endParaRPr>
          </a:p>
          <a:p>
            <a:pPr algn="just"/>
            <a:r>
              <a:rPr lang="en-US" altLang="zh-CN" sz="1600" dirty="0">
                <a:solidFill>
                  <a:schemeClr val="tx1">
                    <a:lumMod val="75000"/>
                    <a:lumOff val="25000"/>
                  </a:schemeClr>
                </a:solidFill>
                <a:latin typeface="Arial" panose="020B0604020202020204" pitchFamily="34" charset="0"/>
                <a:cs typeface="Arial" panose="020B0604020202020204" pitchFamily="34" charset="0"/>
              </a:rPr>
              <a:t>5 </a:t>
            </a:r>
            <a:r>
              <a:rPr lang="zh-CN" altLang="en-US" sz="1600" dirty="0">
                <a:solidFill>
                  <a:schemeClr val="tx1">
                    <a:lumMod val="75000"/>
                    <a:lumOff val="25000"/>
                  </a:schemeClr>
                </a:solidFill>
                <a:latin typeface="Arial" panose="020B0604020202020204" pitchFamily="34" charset="0"/>
                <a:cs typeface="Arial" panose="020B0604020202020204" pitchFamily="34" charset="0"/>
              </a:rPr>
              <a:t>腾讯优图实验室</a:t>
            </a:r>
            <a:endParaRPr lang="zh-CN" alt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文本框 1"/>
          <p:cNvSpPr txBox="1"/>
          <p:nvPr/>
        </p:nvSpPr>
        <p:spPr>
          <a:xfrm>
            <a:off x="1537970" y="5345430"/>
            <a:ext cx="6096000" cy="398780"/>
          </a:xfrm>
          <a:prstGeom prst="rect">
            <a:avLst/>
          </a:prstGeom>
          <a:noFill/>
        </p:spPr>
        <p:txBody>
          <a:bodyPr wrap="square" rtlCol="0" anchor="t">
            <a:spAutoFit/>
          </a:bodyPr>
          <a:p>
            <a:r>
              <a:rPr lang="en-US" altLang="zh-CN" sz="2000" dirty="0">
                <a:solidFill>
                  <a:schemeClr val="tx1">
                    <a:lumMod val="75000"/>
                    <a:lumOff val="25000"/>
                  </a:schemeClr>
                </a:solidFill>
                <a:latin typeface="微软雅黑" panose="020B0503020204020204" charset="-122"/>
                <a:ea typeface="微软雅黑" panose="020B0503020204020204" charset="-122"/>
              </a:rPr>
              <a:t>https://github.com/diyiiyiii/StyTR-2</a:t>
            </a:r>
            <a:endParaRPr lang="en-US" altLang="zh-CN" sz="2000" dirty="0">
              <a:solidFill>
                <a:schemeClr val="tx1">
                  <a:lumMod val="75000"/>
                  <a:lumOff val="25000"/>
                </a:schemeClr>
              </a:solidFill>
              <a:latin typeface="微软雅黑" panose="020B0503020204020204" charset="-122"/>
              <a:ea typeface="微软雅黑" panose="020B0503020204020204" charset="-122"/>
            </a:endParaRPr>
          </a:p>
        </p:txBody>
      </p:sp>
      <p:sp>
        <p:nvSpPr>
          <p:cNvPr id="4" name="文本框 3"/>
          <p:cNvSpPr txBox="1"/>
          <p:nvPr/>
        </p:nvSpPr>
        <p:spPr>
          <a:xfrm>
            <a:off x="657710" y="5000320"/>
            <a:ext cx="1359748" cy="306705"/>
          </a:xfrm>
          <a:prstGeom prst="rect">
            <a:avLst/>
          </a:prstGeom>
          <a:noFill/>
        </p:spPr>
        <p:txBody>
          <a:bodyPr wrap="square" rtlCol="0">
            <a:spAutoFit/>
          </a:bodyPr>
          <a:p>
            <a:r>
              <a:rPr lang="zh-CN" altLang="en-US" sz="1400" b="1" dirty="0">
                <a:solidFill>
                  <a:schemeClr val="tx1">
                    <a:lumMod val="75000"/>
                    <a:lumOff val="25000"/>
                  </a:schemeClr>
                </a:solidFill>
                <a:latin typeface="微软雅黑" panose="020B0503020204020204" charset="-122"/>
                <a:ea typeface="微软雅黑" panose="020B0503020204020204" charset="-122"/>
              </a:rPr>
              <a:t>代码</a:t>
            </a:r>
            <a:endParaRPr lang="zh-CN" altLang="en-US" sz="1400" b="1" dirty="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cs typeface="+mn-ea"/>
                <a:sym typeface="+mn-lt"/>
              </a:rPr>
              <a:t>思想来源</a:t>
            </a:r>
            <a:endParaRPr lang="zh-CN" altLang="en-US" sz="2400" b="1" dirty="0">
              <a:solidFill>
                <a:srgbClr val="11B67E"/>
              </a:solidFill>
              <a:cs typeface="+mn-ea"/>
              <a:sym typeface="+mn-lt"/>
            </a:endParaRPr>
          </a:p>
        </p:txBody>
      </p:sp>
      <p:pic>
        <p:nvPicPr>
          <p:cNvPr id="2" name="图片 1"/>
          <p:cNvPicPr>
            <a:picLocks noChangeAspect="1"/>
          </p:cNvPicPr>
          <p:nvPr>
            <p:custDataLst>
              <p:tags r:id="rId1"/>
            </p:custDataLst>
          </p:nvPr>
        </p:nvPicPr>
        <p:blipFill>
          <a:blip r:embed="rId2"/>
          <a:stretch>
            <a:fillRect/>
          </a:stretch>
        </p:blipFill>
        <p:spPr>
          <a:xfrm>
            <a:off x="177165" y="1127125"/>
            <a:ext cx="5495290" cy="3376295"/>
          </a:xfrm>
          <a:prstGeom prst="rect">
            <a:avLst/>
          </a:prstGeom>
        </p:spPr>
      </p:pic>
      <p:sp>
        <p:nvSpPr>
          <p:cNvPr id="3" name="文本框 2"/>
          <p:cNvSpPr txBox="1"/>
          <p:nvPr/>
        </p:nvSpPr>
        <p:spPr>
          <a:xfrm>
            <a:off x="6610350" y="1285240"/>
            <a:ext cx="3131185" cy="460375"/>
          </a:xfrm>
          <a:prstGeom prst="rect">
            <a:avLst/>
          </a:prstGeom>
          <a:noFill/>
        </p:spPr>
        <p:txBody>
          <a:bodyPr wrap="square" rtlCol="0" anchor="t">
            <a:spAutoFit/>
          </a:bodyPr>
          <a:p>
            <a:r>
              <a:rPr lang="zh-CN" altLang="en-US" sz="2400"/>
              <a:t>2016年的CVPR论文</a:t>
            </a:r>
            <a:endParaRPr lang="zh-CN" altLang="en-US" sz="2400"/>
          </a:p>
        </p:txBody>
      </p:sp>
      <p:pic>
        <p:nvPicPr>
          <p:cNvPr id="7" name="图片 6"/>
          <p:cNvPicPr>
            <a:picLocks noChangeAspect="1"/>
          </p:cNvPicPr>
          <p:nvPr/>
        </p:nvPicPr>
        <p:blipFill>
          <a:blip r:embed="rId3"/>
          <a:stretch>
            <a:fillRect/>
          </a:stretch>
        </p:blipFill>
        <p:spPr>
          <a:xfrm>
            <a:off x="5832475" y="2898775"/>
            <a:ext cx="6094095" cy="2592705"/>
          </a:xfrm>
          <a:prstGeom prst="rect">
            <a:avLst/>
          </a:prstGeom>
        </p:spPr>
      </p:pic>
      <p:grpSp>
        <p:nvGrpSpPr>
          <p:cNvPr id="5" name="组合 4"/>
          <p:cNvGrpSpPr/>
          <p:nvPr/>
        </p:nvGrpSpPr>
        <p:grpSpPr>
          <a:xfrm>
            <a:off x="5672455" y="1745615"/>
            <a:ext cx="6032500" cy="959485"/>
            <a:chOff x="8933" y="2749"/>
            <a:chExt cx="9500" cy="1511"/>
          </a:xfrm>
        </p:grpSpPr>
        <p:pic>
          <p:nvPicPr>
            <p:cNvPr id="6" name="图片 5"/>
            <p:cNvPicPr>
              <a:picLocks noChangeAspect="1"/>
            </p:cNvPicPr>
            <p:nvPr/>
          </p:nvPicPr>
          <p:blipFill>
            <a:blip r:embed="rId4"/>
            <a:stretch>
              <a:fillRect/>
            </a:stretch>
          </p:blipFill>
          <p:spPr>
            <a:xfrm>
              <a:off x="8933" y="2749"/>
              <a:ext cx="9501" cy="1438"/>
            </a:xfrm>
            <a:prstGeom prst="rect">
              <a:avLst/>
            </a:prstGeom>
          </p:spPr>
        </p:pic>
        <p:sp>
          <p:nvSpPr>
            <p:cNvPr id="4" name="文本框 3"/>
            <p:cNvSpPr txBox="1"/>
            <p:nvPr/>
          </p:nvSpPr>
          <p:spPr>
            <a:xfrm>
              <a:off x="9667" y="3570"/>
              <a:ext cx="2795" cy="691"/>
            </a:xfrm>
            <a:prstGeom prst="rect">
              <a:avLst/>
            </a:prstGeom>
            <a:solidFill>
              <a:schemeClr val="bg1"/>
            </a:solidFill>
          </p:spPr>
          <p:txBody>
            <a:bodyPr wrap="square" rtlCol="0">
              <a:spAutoFit/>
            </a:bodyPr>
            <a:p>
              <a:endParaRPr lang="zh-CN" altLang="en-US"/>
            </a:p>
            <a:p>
              <a:endParaRPr lang="zh-CN" altLang="en-US"/>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box(in)">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4" presetClass="entr" presetSubtype="16" fill="hold" nodeType="withEffect">
                                  <p:stCondLst>
                                    <p:cond delay="0"/>
                                  </p:stCondLst>
                                  <p:childTnLst>
                                    <p:set>
                                      <p:cBhvr>
                                        <p:cTn id="13" dur="500" fill="hold">
                                          <p:stCondLst>
                                            <p:cond delay="0"/>
                                          </p:stCondLst>
                                        </p:cTn>
                                        <p:tgtEl>
                                          <p:spTgt spid="7"/>
                                        </p:tgtEl>
                                        <p:attrNameLst>
                                          <p:attrName>style.visibility</p:attrName>
                                        </p:attrNameLst>
                                      </p:cBhvr>
                                      <p:to>
                                        <p:strVal val="visible"/>
                                      </p:to>
                                    </p:set>
                                    <p:animEffect transition="in" filter="box(i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effectLst/>
                <a:cs typeface="+mn-ea"/>
                <a:sym typeface="+mn-lt"/>
              </a:rPr>
              <a:t>网络架构</a:t>
            </a:r>
            <a:endParaRPr lang="zh-CN" altLang="en-US" sz="2400" b="1" dirty="0">
              <a:solidFill>
                <a:srgbClr val="11B67E"/>
              </a:solidFill>
              <a:effectLst/>
              <a:cs typeface="+mn-ea"/>
              <a:sym typeface="+mn-lt"/>
            </a:endParaRPr>
          </a:p>
        </p:txBody>
      </p:sp>
      <p:sp>
        <p:nvSpPr>
          <p:cNvPr id="3" name="文本框 2"/>
          <p:cNvSpPr txBox="1"/>
          <p:nvPr/>
        </p:nvSpPr>
        <p:spPr>
          <a:xfrm>
            <a:off x="90805" y="1390650"/>
            <a:ext cx="4064000" cy="829945"/>
          </a:xfrm>
          <a:prstGeom prst="rect">
            <a:avLst/>
          </a:prstGeom>
          <a:noFill/>
        </p:spPr>
        <p:txBody>
          <a:bodyPr wrap="square" rtlCol="0">
            <a:spAutoFit/>
          </a:bodyPr>
          <a:p>
            <a:pPr fontAlgn="auto">
              <a:lnSpc>
                <a:spcPct val="120000"/>
              </a:lnSpc>
            </a:pPr>
            <a:r>
              <a:rPr lang="en-US" altLang="zh-CN" sz="2000" b="1">
                <a:latin typeface="微软雅黑" panose="020B0503020204020204" charset="-122"/>
                <a:ea typeface="微软雅黑" panose="020B0503020204020204" charset="-122"/>
                <a:cs typeface="微软雅黑" panose="020B0503020204020204" charset="-122"/>
              </a:rPr>
              <a:t>step1</a:t>
            </a:r>
            <a:r>
              <a:rPr lang="zh-CN" altLang="en-US" sz="2000" b="1">
                <a:latin typeface="微软雅黑" panose="020B0503020204020204" charset="-122"/>
                <a:ea typeface="微软雅黑" panose="020B0503020204020204" charset="-122"/>
                <a:cs typeface="微软雅黑" panose="020B0503020204020204" charset="-122"/>
              </a:rPr>
              <a:t>：放缩内容和风格图像</a:t>
            </a:r>
            <a:endParaRPr lang="zh-CN" altLang="en-US" sz="2000" b="1">
              <a:latin typeface="微软雅黑" panose="020B0503020204020204" charset="-122"/>
              <a:ea typeface="微软雅黑" panose="020B0503020204020204" charset="-122"/>
              <a:cs typeface="微软雅黑" panose="020B0503020204020204" charset="-122"/>
            </a:endParaRPr>
          </a:p>
          <a:p>
            <a:pPr fontAlgn="auto">
              <a:lnSpc>
                <a:spcPct val="120000"/>
              </a:lnSpc>
            </a:pP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nvGrpSpPr>
          <p:cNvPr id="5" name="组合 4"/>
          <p:cNvGrpSpPr/>
          <p:nvPr/>
        </p:nvGrpSpPr>
        <p:grpSpPr>
          <a:xfrm>
            <a:off x="4154805" y="902335"/>
            <a:ext cx="2903855" cy="5276850"/>
            <a:chOff x="6543" y="1421"/>
            <a:chExt cx="4573" cy="8310"/>
          </a:xfrm>
        </p:grpSpPr>
        <p:pic>
          <p:nvPicPr>
            <p:cNvPr id="2" name="图片 1"/>
            <p:cNvPicPr>
              <a:picLocks noChangeAspect="1"/>
            </p:cNvPicPr>
            <p:nvPr>
              <p:custDataLst>
                <p:tags r:id="rId1"/>
              </p:custDataLst>
            </p:nvPr>
          </p:nvPicPr>
          <p:blipFill>
            <a:blip r:embed="rId2"/>
            <a:srcRect t="21372" r="80880" b="26523"/>
            <a:stretch>
              <a:fillRect/>
            </a:stretch>
          </p:blipFill>
          <p:spPr>
            <a:xfrm>
              <a:off x="6543" y="1421"/>
              <a:ext cx="4373" cy="8311"/>
            </a:xfrm>
            <a:prstGeom prst="rect">
              <a:avLst/>
            </a:prstGeom>
          </p:spPr>
        </p:pic>
        <p:sp>
          <p:nvSpPr>
            <p:cNvPr id="4" name="文本框 3"/>
            <p:cNvSpPr txBox="1"/>
            <p:nvPr/>
          </p:nvSpPr>
          <p:spPr>
            <a:xfrm>
              <a:off x="10650" y="5244"/>
              <a:ext cx="466" cy="691"/>
            </a:xfrm>
            <a:prstGeom prst="rect">
              <a:avLst/>
            </a:prstGeom>
            <a:solidFill>
              <a:schemeClr val="bg1"/>
            </a:solidFill>
          </p:spPr>
          <p:txBody>
            <a:bodyPr wrap="square" rtlCol="0">
              <a:spAutoFit/>
            </a:bodyPr>
            <a:p>
              <a:endParaRPr lang="zh-CN" altLang="en-US"/>
            </a:p>
            <a:p>
              <a:endParaRPr lang="zh-CN" altLang="en-US"/>
            </a:p>
          </p:txBody>
        </p:sp>
      </p:gr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effectLst/>
                <a:cs typeface="+mn-ea"/>
                <a:sym typeface="+mn-lt"/>
              </a:rPr>
              <a:t>网络架构</a:t>
            </a:r>
            <a:endParaRPr lang="zh-CN" altLang="en-US" sz="2400" b="1" dirty="0">
              <a:solidFill>
                <a:srgbClr val="11B67E"/>
              </a:solidFill>
              <a:effectLst/>
              <a:cs typeface="+mn-ea"/>
              <a:sym typeface="+mn-lt"/>
            </a:endParaRPr>
          </a:p>
        </p:txBody>
      </p:sp>
      <p:sp>
        <p:nvSpPr>
          <p:cNvPr id="3" name="文本框 2"/>
          <p:cNvSpPr txBox="1"/>
          <p:nvPr/>
        </p:nvSpPr>
        <p:spPr>
          <a:xfrm>
            <a:off x="90805" y="1390650"/>
            <a:ext cx="4064000" cy="2306955"/>
          </a:xfrm>
          <a:prstGeom prst="rect">
            <a:avLst/>
          </a:prstGeom>
          <a:noFill/>
        </p:spPr>
        <p:txBody>
          <a:bodyPr wrap="square" rtlCol="0">
            <a:spAutoFit/>
          </a:bodyPr>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rPr>
              <a:t>step1</a:t>
            </a:r>
            <a:r>
              <a:rPr lang="zh-CN" altLang="en-US" sz="2000" b="1">
                <a:latin typeface="微软雅黑" panose="020B0503020204020204" charset="-122"/>
                <a:ea typeface="微软雅黑" panose="020B0503020204020204" charset="-122"/>
                <a:cs typeface="微软雅黑" panose="020B0503020204020204" charset="-122"/>
              </a:rPr>
              <a:t>：放缩内容和风格图像</a:t>
            </a:r>
            <a:endParaRPr lang="zh-CN" altLang="en-US" sz="2000" b="1">
              <a:latin typeface="微软雅黑" panose="020B0503020204020204" charset="-122"/>
              <a:ea typeface="微软雅黑" panose="020B0503020204020204" charset="-122"/>
              <a:cs typeface="微软雅黑" panose="020B0503020204020204" charset="-122"/>
            </a:endParaRPr>
          </a:p>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sym typeface="+mn-ea"/>
              </a:rPr>
              <a:t>step2</a:t>
            </a:r>
            <a:r>
              <a:rPr lang="zh-CN" altLang="en-US" sz="2000" b="1">
                <a:latin typeface="微软雅黑" panose="020B0503020204020204" charset="-122"/>
                <a:ea typeface="微软雅黑" panose="020B0503020204020204" charset="-122"/>
                <a:cs typeface="微软雅黑" panose="020B0503020204020204" charset="-122"/>
                <a:sym typeface="+mn-ea"/>
              </a:rPr>
              <a:t>：</a:t>
            </a:r>
            <a:r>
              <a:rPr lang="zh-CN" altLang="en-US" sz="2000" b="1" dirty="0">
                <a:latin typeface="微软雅黑" panose="020B0503020204020204" charset="-122"/>
                <a:ea typeface="微软雅黑" panose="020B0503020204020204" charset="-122"/>
                <a:cs typeface="微软雅黑" panose="020B0503020204020204" charset="-122"/>
                <a:sym typeface="+mn-ea"/>
              </a:rPr>
              <a:t>使用</a:t>
            </a:r>
            <a:r>
              <a:rPr lang="en-US" altLang="zh-CN" sz="2000" b="1" dirty="0">
                <a:latin typeface="微软雅黑" panose="020B0503020204020204" charset="-122"/>
                <a:ea typeface="微软雅黑" panose="020B0503020204020204" charset="-122"/>
                <a:cs typeface="微软雅黑" panose="020B0503020204020204" charset="-122"/>
                <a:sym typeface="+mn-ea"/>
              </a:rPr>
              <a:t>VGG19</a:t>
            </a:r>
            <a:r>
              <a:rPr lang="zh-CN" altLang="en-US" sz="2000" b="1" dirty="0">
                <a:latin typeface="微软雅黑" panose="020B0503020204020204" charset="-122"/>
                <a:ea typeface="微软雅黑" panose="020B0503020204020204" charset="-122"/>
                <a:cs typeface="微软雅黑" panose="020B0503020204020204" charset="-122"/>
                <a:sym typeface="+mn-ea"/>
              </a:rPr>
              <a:t>作为网络的</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Backbone</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fontAlgn="auto">
              <a:lnSpc>
                <a:spcPct val="120000"/>
              </a:lnSpc>
            </a:pP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nvGrpSpPr>
          <p:cNvPr id="13" name="组合 12"/>
          <p:cNvGrpSpPr/>
          <p:nvPr/>
        </p:nvGrpSpPr>
        <p:grpSpPr>
          <a:xfrm>
            <a:off x="4065270" y="1873250"/>
            <a:ext cx="7937500" cy="2903855"/>
            <a:chOff x="6402" y="2950"/>
            <a:chExt cx="12500" cy="4573"/>
          </a:xfrm>
        </p:grpSpPr>
        <p:pic>
          <p:nvPicPr>
            <p:cNvPr id="2" name="图片 1"/>
            <p:cNvPicPr>
              <a:picLocks noChangeAspect="1"/>
            </p:cNvPicPr>
            <p:nvPr>
              <p:custDataLst>
                <p:tags r:id="rId1"/>
              </p:custDataLst>
            </p:nvPr>
          </p:nvPicPr>
          <p:blipFill>
            <a:blip r:embed="rId2"/>
            <a:srcRect t="22554" b="27509"/>
            <a:stretch>
              <a:fillRect/>
            </a:stretch>
          </p:blipFill>
          <p:spPr>
            <a:xfrm>
              <a:off x="6402" y="3008"/>
              <a:ext cx="12500" cy="4353"/>
            </a:xfrm>
            <a:prstGeom prst="rect">
              <a:avLst/>
            </a:prstGeom>
          </p:spPr>
        </p:pic>
        <p:sp>
          <p:nvSpPr>
            <p:cNvPr id="7" name="文本框 6"/>
            <p:cNvSpPr txBox="1"/>
            <p:nvPr/>
          </p:nvSpPr>
          <p:spPr>
            <a:xfrm>
              <a:off x="9805" y="2950"/>
              <a:ext cx="8781" cy="1101"/>
            </a:xfrm>
            <a:prstGeom prst="rect">
              <a:avLst/>
            </a:prstGeom>
            <a:solidFill>
              <a:schemeClr val="bg1"/>
            </a:solidFill>
          </p:spPr>
          <p:txBody>
            <a:bodyPr wrap="square" rtlCol="0">
              <a:noAutofit/>
            </a:bodyPr>
            <a:p>
              <a:endParaRPr lang="zh-CN" altLang="en-US"/>
            </a:p>
            <a:p>
              <a:endParaRPr lang="zh-CN" altLang="en-US"/>
            </a:p>
            <a:p>
              <a:endParaRPr lang="zh-CN" altLang="en-US"/>
            </a:p>
            <a:p>
              <a:endParaRPr lang="zh-CN" altLang="en-US"/>
            </a:p>
          </p:txBody>
        </p:sp>
        <p:sp>
          <p:nvSpPr>
            <p:cNvPr id="12" name="文本框 11"/>
            <p:cNvSpPr txBox="1"/>
            <p:nvPr/>
          </p:nvSpPr>
          <p:spPr>
            <a:xfrm>
              <a:off x="8798" y="6422"/>
              <a:ext cx="10104" cy="1101"/>
            </a:xfrm>
            <a:prstGeom prst="rect">
              <a:avLst/>
            </a:prstGeom>
            <a:solidFill>
              <a:schemeClr val="bg1"/>
            </a:solidFill>
          </p:spPr>
          <p:txBody>
            <a:bodyPr wrap="square" rtlCol="0">
              <a:noAutofit/>
            </a:bodyPr>
            <a:p>
              <a:endParaRPr lang="zh-CN" altLang="en-US"/>
            </a:p>
            <a:p>
              <a:endParaRPr lang="zh-CN" altLang="en-US"/>
            </a:p>
            <a:p>
              <a:endParaRPr lang="zh-CN" altLang="en-US"/>
            </a:p>
            <a:p>
              <a:endParaRPr lang="zh-CN" altLang="en-US"/>
            </a:p>
          </p:txBody>
        </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effectLst/>
                <a:cs typeface="+mn-ea"/>
                <a:sym typeface="+mn-lt"/>
              </a:rPr>
              <a:t>网络架构</a:t>
            </a:r>
            <a:endParaRPr lang="zh-CN" altLang="en-US" sz="2400" b="1" dirty="0">
              <a:solidFill>
                <a:srgbClr val="11B67E"/>
              </a:solidFill>
              <a:effectLst/>
              <a:cs typeface="+mn-ea"/>
              <a:sym typeface="+mn-lt"/>
            </a:endParaRPr>
          </a:p>
        </p:txBody>
      </p:sp>
      <p:sp>
        <p:nvSpPr>
          <p:cNvPr id="3" name="文本框 2"/>
          <p:cNvSpPr txBox="1"/>
          <p:nvPr/>
        </p:nvSpPr>
        <p:spPr>
          <a:xfrm>
            <a:off x="90805" y="1390650"/>
            <a:ext cx="4064000" cy="2922905"/>
          </a:xfrm>
          <a:prstGeom prst="rect">
            <a:avLst/>
          </a:prstGeom>
          <a:noFill/>
        </p:spPr>
        <p:txBody>
          <a:bodyPr wrap="square" rtlCol="0">
            <a:spAutoFit/>
          </a:bodyPr>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rPr>
              <a:t>step1</a:t>
            </a:r>
            <a:r>
              <a:rPr lang="zh-CN" altLang="en-US" sz="2000" b="1">
                <a:latin typeface="微软雅黑" panose="020B0503020204020204" charset="-122"/>
                <a:ea typeface="微软雅黑" panose="020B0503020204020204" charset="-122"/>
                <a:cs typeface="微软雅黑" panose="020B0503020204020204" charset="-122"/>
              </a:rPr>
              <a:t>：放缩内容和风格图像</a:t>
            </a:r>
            <a:endParaRPr lang="zh-CN" altLang="en-US" sz="2000" b="1">
              <a:latin typeface="微软雅黑" panose="020B0503020204020204" charset="-122"/>
              <a:ea typeface="微软雅黑" panose="020B0503020204020204" charset="-122"/>
              <a:cs typeface="微软雅黑" panose="020B0503020204020204" charset="-122"/>
            </a:endParaRPr>
          </a:p>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sym typeface="+mn-ea"/>
              </a:rPr>
              <a:t>step2</a:t>
            </a:r>
            <a:r>
              <a:rPr lang="zh-CN" altLang="en-US" sz="2000" b="1">
                <a:latin typeface="微软雅黑" panose="020B0503020204020204" charset="-122"/>
                <a:ea typeface="微软雅黑" panose="020B0503020204020204" charset="-122"/>
                <a:cs typeface="微软雅黑" panose="020B0503020204020204" charset="-122"/>
                <a:sym typeface="+mn-ea"/>
              </a:rPr>
              <a:t>：</a:t>
            </a:r>
            <a:r>
              <a:rPr lang="zh-CN" altLang="en-US" sz="2000" b="1" dirty="0">
                <a:latin typeface="微软雅黑" panose="020B0503020204020204" charset="-122"/>
                <a:ea typeface="微软雅黑" panose="020B0503020204020204" charset="-122"/>
                <a:cs typeface="微软雅黑" panose="020B0503020204020204" charset="-122"/>
                <a:sym typeface="+mn-ea"/>
              </a:rPr>
              <a:t>使用</a:t>
            </a:r>
            <a:r>
              <a:rPr lang="en-US" altLang="zh-CN" sz="2000" b="1" dirty="0">
                <a:latin typeface="微软雅黑" panose="020B0503020204020204" charset="-122"/>
                <a:ea typeface="微软雅黑" panose="020B0503020204020204" charset="-122"/>
                <a:cs typeface="微软雅黑" panose="020B0503020204020204" charset="-122"/>
                <a:sym typeface="+mn-ea"/>
              </a:rPr>
              <a:t>VGG19</a:t>
            </a:r>
            <a:r>
              <a:rPr lang="zh-CN" altLang="en-US" sz="2000" b="1" dirty="0">
                <a:latin typeface="微软雅黑" panose="020B0503020204020204" charset="-122"/>
                <a:ea typeface="微软雅黑" panose="020B0503020204020204" charset="-122"/>
                <a:cs typeface="微软雅黑" panose="020B0503020204020204" charset="-122"/>
                <a:sym typeface="+mn-ea"/>
              </a:rPr>
              <a:t>作为网络的</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Backbone</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fontAlgn="auto">
              <a:lnSpc>
                <a:spcPct val="200000"/>
              </a:lnSpc>
            </a:pP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step3: </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内容重建及</a:t>
            </a:r>
            <a:r>
              <a:rPr lang="zh-CN" altLang="en-US" sz="2000" b="1">
                <a:latin typeface="微软雅黑" panose="020B0503020204020204" charset="-122"/>
                <a:ea typeface="微软雅黑" panose="020B0503020204020204" charset="-122"/>
                <a:cs typeface="微软雅黑" panose="020B0503020204020204" charset="-122"/>
                <a:sym typeface="+mn-ea"/>
              </a:rPr>
              <a:t>风格重建</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fontAlgn="auto">
              <a:lnSpc>
                <a:spcPct val="120000"/>
              </a:lnSpc>
            </a:pP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nvGrpSpPr>
          <p:cNvPr id="12" name="组合 11"/>
          <p:cNvGrpSpPr/>
          <p:nvPr/>
        </p:nvGrpSpPr>
        <p:grpSpPr>
          <a:xfrm>
            <a:off x="4043045" y="771525"/>
            <a:ext cx="8149590" cy="5756910"/>
            <a:chOff x="6367" y="1215"/>
            <a:chExt cx="12834" cy="9066"/>
          </a:xfrm>
        </p:grpSpPr>
        <p:pic>
          <p:nvPicPr>
            <p:cNvPr id="2" name="图片 1"/>
            <p:cNvPicPr>
              <a:picLocks noChangeAspect="1"/>
            </p:cNvPicPr>
            <p:nvPr>
              <p:custDataLst>
                <p:tags r:id="rId1"/>
              </p:custDataLst>
            </p:nvPr>
          </p:nvPicPr>
          <p:blipFill>
            <a:blip r:embed="rId2"/>
            <a:stretch>
              <a:fillRect/>
            </a:stretch>
          </p:blipFill>
          <p:spPr>
            <a:xfrm>
              <a:off x="6367" y="1215"/>
              <a:ext cx="12500" cy="8717"/>
            </a:xfrm>
            <a:prstGeom prst="rect">
              <a:avLst/>
            </a:prstGeom>
          </p:spPr>
        </p:pic>
        <p:sp>
          <p:nvSpPr>
            <p:cNvPr id="4" name="文本框 3"/>
            <p:cNvSpPr txBox="1"/>
            <p:nvPr/>
          </p:nvSpPr>
          <p:spPr>
            <a:xfrm>
              <a:off x="10721" y="1224"/>
              <a:ext cx="8331" cy="1815"/>
            </a:xfrm>
            <a:prstGeom prst="rect">
              <a:avLst/>
            </a:prstGeom>
            <a:solidFill>
              <a:schemeClr val="bg1"/>
            </a:solidFill>
          </p:spPr>
          <p:txBody>
            <a:bodyPr wrap="square" rtlCol="0">
              <a:noAutofit/>
            </a:bodyPr>
            <a:p>
              <a:endParaRPr lang="zh-CN" altLang="en-US"/>
            </a:p>
          </p:txBody>
        </p:sp>
        <p:sp>
          <p:nvSpPr>
            <p:cNvPr id="5" name="文本框 4"/>
            <p:cNvSpPr txBox="1"/>
            <p:nvPr/>
          </p:nvSpPr>
          <p:spPr>
            <a:xfrm>
              <a:off x="11910" y="2968"/>
              <a:ext cx="6693" cy="1238"/>
            </a:xfrm>
            <a:prstGeom prst="rect">
              <a:avLst/>
            </a:prstGeom>
            <a:solidFill>
              <a:schemeClr val="bg1"/>
            </a:solidFill>
          </p:spPr>
          <p:txBody>
            <a:bodyPr wrap="square" rtlCol="0">
              <a:spAutoFit/>
            </a:bodyPr>
            <a:p>
              <a:endParaRPr lang="zh-CN" altLang="en-US"/>
            </a:p>
            <a:p>
              <a:endParaRPr lang="zh-CN" altLang="en-US"/>
            </a:p>
            <a:p>
              <a:endParaRPr lang="zh-CN" altLang="en-US"/>
            </a:p>
            <a:p>
              <a:endParaRPr lang="zh-CN" altLang="en-US"/>
            </a:p>
          </p:txBody>
        </p:sp>
        <p:sp>
          <p:nvSpPr>
            <p:cNvPr id="6" name="文本框 5"/>
            <p:cNvSpPr txBox="1"/>
            <p:nvPr/>
          </p:nvSpPr>
          <p:spPr>
            <a:xfrm>
              <a:off x="10720" y="6677"/>
              <a:ext cx="8481" cy="1815"/>
            </a:xfrm>
            <a:prstGeom prst="rect">
              <a:avLst/>
            </a:prstGeom>
            <a:solidFill>
              <a:schemeClr val="bg1"/>
            </a:solidFill>
          </p:spPr>
          <p:txBody>
            <a:bodyPr wrap="square" rtlCol="0">
              <a:noAutofit/>
            </a:bodyPr>
            <a:p>
              <a:endParaRPr lang="zh-CN" altLang="en-US"/>
            </a:p>
          </p:txBody>
        </p:sp>
        <p:sp>
          <p:nvSpPr>
            <p:cNvPr id="7" name="文本框 6"/>
            <p:cNvSpPr txBox="1"/>
            <p:nvPr/>
          </p:nvSpPr>
          <p:spPr>
            <a:xfrm>
              <a:off x="8599" y="8492"/>
              <a:ext cx="10454" cy="1789"/>
            </a:xfrm>
            <a:prstGeom prst="rect">
              <a:avLst/>
            </a:prstGeom>
            <a:solidFill>
              <a:schemeClr val="bg1"/>
            </a:solidFill>
          </p:spPr>
          <p:txBody>
            <a:bodyPr wrap="square" rtlCol="0">
              <a:noAutofit/>
            </a:bodyPr>
            <a:p>
              <a:endParaRPr lang="zh-CN" altLang="en-US"/>
            </a:p>
            <a:p>
              <a:endParaRPr lang="zh-CN" altLang="en-US"/>
            </a:p>
            <a:p>
              <a:endParaRPr lang="zh-CN" altLang="en-US"/>
            </a:p>
            <a:p>
              <a:endParaRPr lang="zh-CN" altLang="en-US"/>
            </a:p>
          </p:txBody>
        </p:sp>
      </p:grpSp>
      <p:sp>
        <p:nvSpPr>
          <p:cNvPr id="13" name="五角星 12"/>
          <p:cNvSpPr/>
          <p:nvPr/>
        </p:nvSpPr>
        <p:spPr>
          <a:xfrm>
            <a:off x="435610" y="5893435"/>
            <a:ext cx="306705" cy="306705"/>
          </a:xfrm>
          <a:prstGeom prst="star5">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742315" y="5739765"/>
            <a:ext cx="11071225" cy="1014730"/>
          </a:xfrm>
          <a:prstGeom prst="rect">
            <a:avLst/>
          </a:prstGeom>
          <a:noFill/>
        </p:spPr>
        <p:txBody>
          <a:bodyPr wrap="square" rtlCol="0" anchor="t">
            <a:spAutoFit/>
          </a:bodyPr>
          <a:p>
            <a:pPr>
              <a:lnSpc>
                <a:spcPct val="150000"/>
              </a:lnSpc>
            </a:pPr>
            <a:r>
              <a:rPr lang="zh-CN" altLang="en-US" sz="2000" b="1">
                <a:solidFill>
                  <a:srgbClr val="FF0000"/>
                </a:solidFill>
                <a:latin typeface="微软雅黑" panose="020B0503020204020204" charset="-122"/>
                <a:ea typeface="微软雅黑" panose="020B0503020204020204" charset="-122"/>
                <a:sym typeface="+mn-ea"/>
              </a:rPr>
              <a:t>网络的低层特征一般表达输入图像的像素信息，越易抽取图像的细节信息</a:t>
            </a:r>
            <a:endParaRPr lang="zh-CN" altLang="en-US" sz="2000" b="1">
              <a:solidFill>
                <a:srgbClr val="FF0000"/>
              </a:solidFill>
              <a:latin typeface="微软雅黑" panose="020B0503020204020204" charset="-122"/>
              <a:ea typeface="微软雅黑" panose="020B0503020204020204" charset="-122"/>
              <a:sym typeface="+mn-ea"/>
            </a:endParaRPr>
          </a:p>
          <a:p>
            <a:pPr>
              <a:lnSpc>
                <a:spcPct val="150000"/>
              </a:lnSpc>
            </a:pPr>
            <a:r>
              <a:rPr lang="zh-CN" altLang="en-US" sz="2000" b="1">
                <a:solidFill>
                  <a:srgbClr val="FF0000"/>
                </a:solidFill>
                <a:latin typeface="微软雅黑" panose="020B0503020204020204" charset="-122"/>
                <a:ea typeface="微软雅黑" panose="020B0503020204020204" charset="-122"/>
                <a:sym typeface="+mn-ea"/>
              </a:rPr>
              <a:t>高层特征一般是关于输入图像的物体和布局等信息，越易抽取图像的全局信息</a:t>
            </a:r>
            <a:endParaRPr lang="zh-CN" altLang="en-US" sz="2000" b="1">
              <a:solidFill>
                <a:srgbClr val="FF0000"/>
              </a:solidFill>
              <a:latin typeface="微软雅黑" panose="020B0503020204020204" charset="-122"/>
              <a:ea typeface="微软雅黑" panose="020B050302020402020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effectLst/>
                <a:cs typeface="+mn-ea"/>
                <a:sym typeface="+mn-lt"/>
              </a:rPr>
              <a:t>网络架构</a:t>
            </a:r>
            <a:endParaRPr lang="zh-CN" altLang="en-US" sz="2400" b="1" dirty="0">
              <a:solidFill>
                <a:srgbClr val="11B67E"/>
              </a:solidFill>
              <a:effectLst/>
              <a:cs typeface="+mn-ea"/>
              <a:sym typeface="+mn-lt"/>
            </a:endParaRPr>
          </a:p>
        </p:txBody>
      </p:sp>
      <p:sp>
        <p:nvSpPr>
          <p:cNvPr id="3" name="文本框 2"/>
          <p:cNvSpPr txBox="1"/>
          <p:nvPr/>
        </p:nvSpPr>
        <p:spPr>
          <a:xfrm>
            <a:off x="90805" y="1390650"/>
            <a:ext cx="4064000" cy="2922905"/>
          </a:xfrm>
          <a:prstGeom prst="rect">
            <a:avLst/>
          </a:prstGeom>
          <a:noFill/>
        </p:spPr>
        <p:txBody>
          <a:bodyPr wrap="square" rtlCol="0">
            <a:spAutoFit/>
          </a:bodyPr>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rPr>
              <a:t>step1</a:t>
            </a:r>
            <a:r>
              <a:rPr lang="zh-CN" altLang="en-US" sz="2000" b="1">
                <a:latin typeface="微软雅黑" panose="020B0503020204020204" charset="-122"/>
                <a:ea typeface="微软雅黑" panose="020B0503020204020204" charset="-122"/>
                <a:cs typeface="微软雅黑" panose="020B0503020204020204" charset="-122"/>
              </a:rPr>
              <a:t>：放缩内容和风格图像</a:t>
            </a:r>
            <a:endParaRPr lang="zh-CN" altLang="en-US" sz="2000" b="1">
              <a:latin typeface="微软雅黑" panose="020B0503020204020204" charset="-122"/>
              <a:ea typeface="微软雅黑" panose="020B0503020204020204" charset="-122"/>
              <a:cs typeface="微软雅黑" panose="020B0503020204020204" charset="-122"/>
            </a:endParaRPr>
          </a:p>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sym typeface="+mn-ea"/>
              </a:rPr>
              <a:t>step2</a:t>
            </a:r>
            <a:r>
              <a:rPr lang="zh-CN" altLang="en-US" sz="2000" b="1">
                <a:latin typeface="微软雅黑" panose="020B0503020204020204" charset="-122"/>
                <a:ea typeface="微软雅黑" panose="020B0503020204020204" charset="-122"/>
                <a:cs typeface="微软雅黑" panose="020B0503020204020204" charset="-122"/>
                <a:sym typeface="+mn-ea"/>
              </a:rPr>
              <a:t>：</a:t>
            </a:r>
            <a:r>
              <a:rPr lang="zh-CN" altLang="en-US" sz="2000" b="1" dirty="0">
                <a:latin typeface="微软雅黑" panose="020B0503020204020204" charset="-122"/>
                <a:ea typeface="微软雅黑" panose="020B0503020204020204" charset="-122"/>
                <a:cs typeface="微软雅黑" panose="020B0503020204020204" charset="-122"/>
                <a:sym typeface="+mn-ea"/>
              </a:rPr>
              <a:t>使用</a:t>
            </a:r>
            <a:r>
              <a:rPr lang="en-US" altLang="zh-CN" sz="2000" b="1" dirty="0">
                <a:latin typeface="微软雅黑" panose="020B0503020204020204" charset="-122"/>
                <a:ea typeface="微软雅黑" panose="020B0503020204020204" charset="-122"/>
                <a:cs typeface="微软雅黑" panose="020B0503020204020204" charset="-122"/>
                <a:sym typeface="+mn-ea"/>
              </a:rPr>
              <a:t>VGG19</a:t>
            </a:r>
            <a:r>
              <a:rPr lang="zh-CN" altLang="en-US" sz="2000" b="1" dirty="0">
                <a:latin typeface="微软雅黑" panose="020B0503020204020204" charset="-122"/>
                <a:ea typeface="微软雅黑" panose="020B0503020204020204" charset="-122"/>
                <a:cs typeface="微软雅黑" panose="020B0503020204020204" charset="-122"/>
                <a:sym typeface="+mn-ea"/>
              </a:rPr>
              <a:t>作为网络的</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Backbone</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fontAlgn="auto">
              <a:lnSpc>
                <a:spcPct val="200000"/>
              </a:lnSpc>
            </a:pP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step3: </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内容重建及</a:t>
            </a:r>
            <a:r>
              <a:rPr lang="zh-CN" altLang="en-US" sz="2000" b="1">
                <a:latin typeface="微软雅黑" panose="020B0503020204020204" charset="-122"/>
                <a:ea typeface="微软雅黑" panose="020B0503020204020204" charset="-122"/>
                <a:cs typeface="微软雅黑" panose="020B0503020204020204" charset="-122"/>
                <a:sym typeface="+mn-ea"/>
              </a:rPr>
              <a:t>风格重建</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fontAlgn="auto">
              <a:lnSpc>
                <a:spcPct val="120000"/>
              </a:lnSpc>
            </a:pP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nvGrpSpPr>
          <p:cNvPr id="12" name="组合 11"/>
          <p:cNvGrpSpPr/>
          <p:nvPr/>
        </p:nvGrpSpPr>
        <p:grpSpPr>
          <a:xfrm>
            <a:off x="4043045" y="771525"/>
            <a:ext cx="8149590" cy="5756910"/>
            <a:chOff x="6367" y="1215"/>
            <a:chExt cx="12834" cy="9066"/>
          </a:xfrm>
        </p:grpSpPr>
        <p:pic>
          <p:nvPicPr>
            <p:cNvPr id="2" name="图片 1"/>
            <p:cNvPicPr>
              <a:picLocks noChangeAspect="1"/>
            </p:cNvPicPr>
            <p:nvPr>
              <p:custDataLst>
                <p:tags r:id="rId1"/>
              </p:custDataLst>
            </p:nvPr>
          </p:nvPicPr>
          <p:blipFill>
            <a:blip r:embed="rId2"/>
            <a:stretch>
              <a:fillRect/>
            </a:stretch>
          </p:blipFill>
          <p:spPr>
            <a:xfrm>
              <a:off x="6367" y="1215"/>
              <a:ext cx="12500" cy="8717"/>
            </a:xfrm>
            <a:prstGeom prst="rect">
              <a:avLst/>
            </a:prstGeom>
          </p:spPr>
        </p:pic>
        <p:sp>
          <p:nvSpPr>
            <p:cNvPr id="4" name="文本框 3"/>
            <p:cNvSpPr txBox="1"/>
            <p:nvPr/>
          </p:nvSpPr>
          <p:spPr>
            <a:xfrm>
              <a:off x="10721" y="1224"/>
              <a:ext cx="8331" cy="1815"/>
            </a:xfrm>
            <a:prstGeom prst="rect">
              <a:avLst/>
            </a:prstGeom>
            <a:solidFill>
              <a:schemeClr val="bg1"/>
            </a:solidFill>
          </p:spPr>
          <p:txBody>
            <a:bodyPr wrap="square" rtlCol="0">
              <a:noAutofit/>
            </a:bodyPr>
            <a:p>
              <a:endParaRPr lang="zh-CN" altLang="en-US"/>
            </a:p>
          </p:txBody>
        </p:sp>
        <p:sp>
          <p:nvSpPr>
            <p:cNvPr id="5" name="文本框 4"/>
            <p:cNvSpPr txBox="1"/>
            <p:nvPr/>
          </p:nvSpPr>
          <p:spPr>
            <a:xfrm>
              <a:off x="11910" y="2968"/>
              <a:ext cx="6693" cy="1238"/>
            </a:xfrm>
            <a:prstGeom prst="rect">
              <a:avLst/>
            </a:prstGeom>
            <a:solidFill>
              <a:schemeClr val="bg1"/>
            </a:solidFill>
          </p:spPr>
          <p:txBody>
            <a:bodyPr wrap="square" rtlCol="0">
              <a:spAutoFit/>
            </a:bodyPr>
            <a:p>
              <a:endParaRPr lang="zh-CN" altLang="en-US"/>
            </a:p>
            <a:p>
              <a:endParaRPr lang="zh-CN" altLang="en-US"/>
            </a:p>
            <a:p>
              <a:endParaRPr lang="zh-CN" altLang="en-US"/>
            </a:p>
            <a:p>
              <a:endParaRPr lang="zh-CN" altLang="en-US"/>
            </a:p>
          </p:txBody>
        </p:sp>
        <p:sp>
          <p:nvSpPr>
            <p:cNvPr id="6" name="文本框 5"/>
            <p:cNvSpPr txBox="1"/>
            <p:nvPr/>
          </p:nvSpPr>
          <p:spPr>
            <a:xfrm>
              <a:off x="10720" y="6677"/>
              <a:ext cx="8481" cy="1815"/>
            </a:xfrm>
            <a:prstGeom prst="rect">
              <a:avLst/>
            </a:prstGeom>
            <a:solidFill>
              <a:schemeClr val="bg1"/>
            </a:solidFill>
          </p:spPr>
          <p:txBody>
            <a:bodyPr wrap="square" rtlCol="0">
              <a:noAutofit/>
            </a:bodyPr>
            <a:p>
              <a:endParaRPr lang="zh-CN" altLang="en-US"/>
            </a:p>
          </p:txBody>
        </p:sp>
        <p:sp>
          <p:nvSpPr>
            <p:cNvPr id="7" name="文本框 6"/>
            <p:cNvSpPr txBox="1"/>
            <p:nvPr/>
          </p:nvSpPr>
          <p:spPr>
            <a:xfrm>
              <a:off x="10720" y="8492"/>
              <a:ext cx="8333" cy="1789"/>
            </a:xfrm>
            <a:prstGeom prst="rect">
              <a:avLst/>
            </a:prstGeom>
            <a:solidFill>
              <a:schemeClr val="bg1"/>
            </a:solidFill>
          </p:spPr>
          <p:txBody>
            <a:bodyPr wrap="square" rtlCol="0">
              <a:noAutofit/>
            </a:bodyPr>
            <a:p>
              <a:endParaRPr lang="zh-CN" altLang="en-US"/>
            </a:p>
            <a:p>
              <a:endParaRPr lang="zh-CN" altLang="en-US"/>
            </a:p>
            <a:p>
              <a:endParaRPr lang="zh-CN" altLang="en-US"/>
            </a:p>
            <a:p>
              <a:endParaRPr lang="zh-CN" altLang="en-US"/>
            </a:p>
          </p:txBody>
        </p:sp>
      </p:gr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淘宝网Chenying0907出品 5"/>
          <p:cNvSpPr/>
          <p:nvPr/>
        </p:nvSpPr>
        <p:spPr>
          <a:xfrm>
            <a:off x="-12699" y="139336"/>
            <a:ext cx="309243"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9" name="淘宝网Chenying0907出品 5"/>
          <p:cNvSpPr/>
          <p:nvPr/>
        </p:nvSpPr>
        <p:spPr>
          <a:xfrm>
            <a:off x="337820" y="139336"/>
            <a:ext cx="81280"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0" name="淘宝网Chenying0907出品 5"/>
          <p:cNvSpPr/>
          <p:nvPr/>
        </p:nvSpPr>
        <p:spPr>
          <a:xfrm>
            <a:off x="2360023" y="139336"/>
            <a:ext cx="9831977" cy="492489"/>
          </a:xfrm>
          <a:prstGeom prst="rect">
            <a:avLst/>
          </a:prstGeom>
          <a:solidFill>
            <a:srgbClr val="11B6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2000" b="1" i="0" u="none" strike="noStrike" kern="1200" cap="none" spc="0" normalizeH="0" baseline="0" noProof="1">
              <a:ln>
                <a:noFill/>
              </a:ln>
              <a:solidFill>
                <a:schemeClr val="accent1"/>
              </a:solidFill>
              <a:effectLst/>
              <a:uLnTx/>
              <a:uFillTx/>
              <a:cs typeface="+mn-ea"/>
              <a:sym typeface="+mn-lt"/>
            </a:endParaRPr>
          </a:p>
        </p:txBody>
      </p:sp>
      <p:sp>
        <p:nvSpPr>
          <p:cNvPr id="11" name="文本框 10"/>
          <p:cNvSpPr txBox="1"/>
          <p:nvPr/>
        </p:nvSpPr>
        <p:spPr>
          <a:xfrm>
            <a:off x="435425" y="154747"/>
            <a:ext cx="2847703" cy="460375"/>
          </a:xfrm>
          <a:prstGeom prst="rect">
            <a:avLst/>
          </a:prstGeom>
          <a:noFill/>
        </p:spPr>
        <p:txBody>
          <a:bodyPr wrap="square" rtlCol="0">
            <a:spAutoFit/>
          </a:bodyPr>
          <a:lstStyle/>
          <a:p>
            <a:r>
              <a:rPr lang="zh-CN" altLang="en-US" sz="2400" b="1" dirty="0">
                <a:solidFill>
                  <a:srgbClr val="11B67E"/>
                </a:solidFill>
                <a:effectLst/>
                <a:cs typeface="+mn-ea"/>
                <a:sym typeface="+mn-lt"/>
              </a:rPr>
              <a:t>网络架构</a:t>
            </a:r>
            <a:endParaRPr lang="zh-CN" altLang="en-US" sz="2400" b="1" dirty="0">
              <a:solidFill>
                <a:srgbClr val="11B67E"/>
              </a:solidFill>
              <a:effectLst/>
              <a:cs typeface="+mn-ea"/>
              <a:sym typeface="+mn-lt"/>
            </a:endParaRPr>
          </a:p>
        </p:txBody>
      </p:sp>
      <p:sp>
        <p:nvSpPr>
          <p:cNvPr id="3" name="文本框 2"/>
          <p:cNvSpPr txBox="1"/>
          <p:nvPr/>
        </p:nvSpPr>
        <p:spPr>
          <a:xfrm>
            <a:off x="90805" y="1390650"/>
            <a:ext cx="4064000" cy="2922905"/>
          </a:xfrm>
          <a:prstGeom prst="rect">
            <a:avLst/>
          </a:prstGeom>
          <a:noFill/>
        </p:spPr>
        <p:txBody>
          <a:bodyPr wrap="square" rtlCol="0">
            <a:spAutoFit/>
          </a:bodyPr>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rPr>
              <a:t>step1</a:t>
            </a:r>
            <a:r>
              <a:rPr lang="zh-CN" altLang="en-US" sz="2000" b="1">
                <a:latin typeface="微软雅黑" panose="020B0503020204020204" charset="-122"/>
                <a:ea typeface="微软雅黑" panose="020B0503020204020204" charset="-122"/>
                <a:cs typeface="微软雅黑" panose="020B0503020204020204" charset="-122"/>
              </a:rPr>
              <a:t>：放缩内容和风格图像</a:t>
            </a:r>
            <a:endParaRPr lang="zh-CN" altLang="en-US" sz="2000" b="1">
              <a:latin typeface="微软雅黑" panose="020B0503020204020204" charset="-122"/>
              <a:ea typeface="微软雅黑" panose="020B0503020204020204" charset="-122"/>
              <a:cs typeface="微软雅黑" panose="020B0503020204020204" charset="-122"/>
            </a:endParaRPr>
          </a:p>
          <a:p>
            <a:pPr fontAlgn="auto">
              <a:lnSpc>
                <a:spcPct val="200000"/>
              </a:lnSpc>
            </a:pPr>
            <a:r>
              <a:rPr lang="en-US" altLang="zh-CN" sz="2000" b="1">
                <a:latin typeface="微软雅黑" panose="020B0503020204020204" charset="-122"/>
                <a:ea typeface="微软雅黑" panose="020B0503020204020204" charset="-122"/>
                <a:cs typeface="微软雅黑" panose="020B0503020204020204" charset="-122"/>
                <a:sym typeface="+mn-ea"/>
              </a:rPr>
              <a:t>step2</a:t>
            </a:r>
            <a:r>
              <a:rPr lang="zh-CN" altLang="en-US" sz="2000" b="1">
                <a:latin typeface="微软雅黑" panose="020B0503020204020204" charset="-122"/>
                <a:ea typeface="微软雅黑" panose="020B0503020204020204" charset="-122"/>
                <a:cs typeface="微软雅黑" panose="020B0503020204020204" charset="-122"/>
                <a:sym typeface="+mn-ea"/>
              </a:rPr>
              <a:t>：</a:t>
            </a:r>
            <a:r>
              <a:rPr lang="zh-CN" altLang="en-US" sz="2000" b="1" dirty="0">
                <a:latin typeface="微软雅黑" panose="020B0503020204020204" charset="-122"/>
                <a:ea typeface="微软雅黑" panose="020B0503020204020204" charset="-122"/>
                <a:cs typeface="微软雅黑" panose="020B0503020204020204" charset="-122"/>
                <a:sym typeface="+mn-ea"/>
              </a:rPr>
              <a:t>使用</a:t>
            </a:r>
            <a:r>
              <a:rPr lang="en-US" altLang="zh-CN" sz="2000" b="1" dirty="0">
                <a:latin typeface="微软雅黑" panose="020B0503020204020204" charset="-122"/>
                <a:ea typeface="微软雅黑" panose="020B0503020204020204" charset="-122"/>
                <a:cs typeface="微软雅黑" panose="020B0503020204020204" charset="-122"/>
                <a:sym typeface="+mn-ea"/>
              </a:rPr>
              <a:t>VGG19</a:t>
            </a:r>
            <a:r>
              <a:rPr lang="zh-CN" altLang="en-US" sz="2000" b="1" dirty="0">
                <a:latin typeface="微软雅黑" panose="020B0503020204020204" charset="-122"/>
                <a:ea typeface="微软雅黑" panose="020B0503020204020204" charset="-122"/>
                <a:cs typeface="微软雅黑" panose="020B0503020204020204" charset="-122"/>
                <a:sym typeface="+mn-ea"/>
              </a:rPr>
              <a:t>作为网络的</a:t>
            </a: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Backbone</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a:p>
            <a:pPr fontAlgn="auto">
              <a:lnSpc>
                <a:spcPct val="200000"/>
              </a:lnSpc>
            </a:pPr>
            <a:r>
              <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rPr>
              <a:t>step3: </a:t>
            </a: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sym typeface="+mn-ea"/>
              </a:rPr>
              <a:t>内容重建及</a:t>
            </a:r>
            <a:r>
              <a:rPr lang="zh-CN" altLang="en-US" sz="2000" b="1">
                <a:latin typeface="微软雅黑" panose="020B0503020204020204" charset="-122"/>
                <a:ea typeface="微软雅黑" panose="020B0503020204020204" charset="-122"/>
                <a:cs typeface="微软雅黑" panose="020B0503020204020204" charset="-122"/>
                <a:sym typeface="+mn-ea"/>
              </a:rPr>
              <a:t>风格重建</a:t>
            </a:r>
            <a:endParaRPr lang="zh-CN" altLang="en-US" sz="2000" b="1">
              <a:latin typeface="微软雅黑" panose="020B0503020204020204" charset="-122"/>
              <a:ea typeface="微软雅黑" panose="020B0503020204020204" charset="-122"/>
              <a:cs typeface="微软雅黑" panose="020B0503020204020204" charset="-122"/>
              <a:sym typeface="+mn-ea"/>
            </a:endParaRPr>
          </a:p>
          <a:p>
            <a:pPr fontAlgn="auto">
              <a:lnSpc>
                <a:spcPct val="120000"/>
              </a:lnSpc>
            </a:pP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nvGrpSpPr>
          <p:cNvPr id="12" name="组合 11"/>
          <p:cNvGrpSpPr/>
          <p:nvPr/>
        </p:nvGrpSpPr>
        <p:grpSpPr>
          <a:xfrm>
            <a:off x="4043045" y="771525"/>
            <a:ext cx="8149590" cy="5756910"/>
            <a:chOff x="6367" y="1215"/>
            <a:chExt cx="12834" cy="9066"/>
          </a:xfrm>
        </p:grpSpPr>
        <p:pic>
          <p:nvPicPr>
            <p:cNvPr id="2" name="图片 1"/>
            <p:cNvPicPr>
              <a:picLocks noChangeAspect="1"/>
            </p:cNvPicPr>
            <p:nvPr>
              <p:custDataLst>
                <p:tags r:id="rId1"/>
              </p:custDataLst>
            </p:nvPr>
          </p:nvPicPr>
          <p:blipFill>
            <a:blip r:embed="rId2"/>
            <a:stretch>
              <a:fillRect/>
            </a:stretch>
          </p:blipFill>
          <p:spPr>
            <a:xfrm>
              <a:off x="6367" y="1215"/>
              <a:ext cx="12500" cy="8717"/>
            </a:xfrm>
            <a:prstGeom prst="rect">
              <a:avLst/>
            </a:prstGeom>
          </p:spPr>
        </p:pic>
        <p:sp>
          <p:nvSpPr>
            <p:cNvPr id="4" name="文本框 3"/>
            <p:cNvSpPr txBox="1"/>
            <p:nvPr/>
          </p:nvSpPr>
          <p:spPr>
            <a:xfrm>
              <a:off x="12824" y="1224"/>
              <a:ext cx="6228" cy="1815"/>
            </a:xfrm>
            <a:prstGeom prst="rect">
              <a:avLst/>
            </a:prstGeom>
            <a:solidFill>
              <a:schemeClr val="bg1"/>
            </a:solidFill>
          </p:spPr>
          <p:txBody>
            <a:bodyPr wrap="square" rtlCol="0">
              <a:noAutofit/>
            </a:bodyPr>
            <a:p>
              <a:endParaRPr lang="zh-CN" altLang="en-US"/>
            </a:p>
          </p:txBody>
        </p:sp>
        <p:sp>
          <p:nvSpPr>
            <p:cNvPr id="5" name="文本框 4"/>
            <p:cNvSpPr txBox="1"/>
            <p:nvPr/>
          </p:nvSpPr>
          <p:spPr>
            <a:xfrm>
              <a:off x="13462" y="2968"/>
              <a:ext cx="5141" cy="1238"/>
            </a:xfrm>
            <a:prstGeom prst="rect">
              <a:avLst/>
            </a:prstGeom>
            <a:solidFill>
              <a:schemeClr val="bg1"/>
            </a:solidFill>
          </p:spPr>
          <p:txBody>
            <a:bodyPr wrap="square" rtlCol="0">
              <a:spAutoFit/>
            </a:bodyPr>
            <a:p>
              <a:endParaRPr lang="zh-CN" altLang="en-US"/>
            </a:p>
            <a:p>
              <a:endParaRPr lang="zh-CN" altLang="en-US"/>
            </a:p>
            <a:p>
              <a:endParaRPr lang="zh-CN" altLang="en-US"/>
            </a:p>
            <a:p>
              <a:endParaRPr lang="zh-CN" altLang="en-US"/>
            </a:p>
          </p:txBody>
        </p:sp>
        <p:sp>
          <p:nvSpPr>
            <p:cNvPr id="6" name="文本框 5"/>
            <p:cNvSpPr txBox="1"/>
            <p:nvPr/>
          </p:nvSpPr>
          <p:spPr>
            <a:xfrm>
              <a:off x="12825" y="6677"/>
              <a:ext cx="6376" cy="1815"/>
            </a:xfrm>
            <a:prstGeom prst="rect">
              <a:avLst/>
            </a:prstGeom>
            <a:solidFill>
              <a:schemeClr val="bg1"/>
            </a:solidFill>
          </p:spPr>
          <p:txBody>
            <a:bodyPr wrap="square" rtlCol="0">
              <a:noAutofit/>
            </a:bodyPr>
            <a:p>
              <a:endParaRPr lang="zh-CN" altLang="en-US"/>
            </a:p>
          </p:txBody>
        </p:sp>
        <p:sp>
          <p:nvSpPr>
            <p:cNvPr id="7" name="文本框 6"/>
            <p:cNvSpPr txBox="1"/>
            <p:nvPr/>
          </p:nvSpPr>
          <p:spPr>
            <a:xfrm>
              <a:off x="12945" y="8492"/>
              <a:ext cx="6108" cy="1789"/>
            </a:xfrm>
            <a:prstGeom prst="rect">
              <a:avLst/>
            </a:prstGeom>
            <a:solidFill>
              <a:schemeClr val="bg1"/>
            </a:solidFill>
          </p:spPr>
          <p:txBody>
            <a:bodyPr wrap="square" rtlCol="0">
              <a:noAutofit/>
            </a:bodyPr>
            <a:p>
              <a:endParaRPr lang="zh-CN" altLang="en-US"/>
            </a:p>
            <a:p>
              <a:endParaRPr lang="zh-CN" altLang="en-US"/>
            </a:p>
            <a:p>
              <a:endParaRPr lang="zh-CN" altLang="en-US"/>
            </a:p>
            <a:p>
              <a:endParaRPr lang="zh-CN" altLang="en-US"/>
            </a:p>
          </p:txBody>
        </p:sp>
      </p:grpSp>
    </p:spTree>
  </p:cSld>
  <p:clrMapOvr>
    <a:masterClrMapping/>
  </p:clrMapOvr>
  <p:transition spd="slow">
    <p:push dir="u"/>
  </p:transition>
</p:sld>
</file>

<file path=ppt/tags/tag1.xml><?xml version="1.0" encoding="utf-8"?>
<p:tagLst xmlns:p="http://schemas.openxmlformats.org/presentationml/2006/main">
  <p:tag name="PA" val="v5.2.7"/>
  <p:tag name="RESOURCELIBID_ANIM" val="451"/>
</p:tagLst>
</file>

<file path=ppt/tags/tag10.xml><?xml version="1.0" encoding="utf-8"?>
<p:tagLst xmlns:p="http://schemas.openxmlformats.org/presentationml/2006/main">
  <p:tag name="KSO_WM_UNIT_PLACING_PICTURE_USER_VIEWPORT" val="{&quot;height&quot;:9371,&quot;width&quot;:13439}"/>
</p:tagLst>
</file>

<file path=ppt/tags/tag11.xml><?xml version="1.0" encoding="utf-8"?>
<p:tagLst xmlns:p="http://schemas.openxmlformats.org/presentationml/2006/main">
  <p:tag name="ISPRING_PRESENTATION_TITLE" val="123"/>
  <p:tag name="COMMONDATA" val="eyJoZGlkIjoiYzExZjM3NTAyMmZhZjdmZjk4YjlmNTFjYThiOTY4OTIifQ=="/>
  <p:tag name="KSO_WPP_MARK_KEY" val="a0d7c588-a022-4352-b598-9c2efb2c4983"/>
</p:tagLst>
</file>

<file path=ppt/tags/tag2.xml><?xml version="1.0" encoding="utf-8"?>
<p:tagLst xmlns:p="http://schemas.openxmlformats.org/presentationml/2006/main">
  <p:tag name="KSO_WM_UNIT_PLACING_PICTURE_USER_VIEWPORT" val="{&quot;height&quot;:9270,&quot;width&quot;:15090}"/>
</p:tagLst>
</file>

<file path=ppt/tags/tag3.xml><?xml version="1.0" encoding="utf-8"?>
<p:tagLst xmlns:p="http://schemas.openxmlformats.org/presentationml/2006/main">
  <p:tag name="KSO_WM_UNIT_PLACING_PICTURE_USER_VIEWPORT" val="{&quot;height&quot;:9371,&quot;width&quot;:13439}"/>
</p:tagLst>
</file>

<file path=ppt/tags/tag4.xml><?xml version="1.0" encoding="utf-8"?>
<p:tagLst xmlns:p="http://schemas.openxmlformats.org/presentationml/2006/main">
  <p:tag name="KSO_WM_UNIT_PLACING_PICTURE_USER_VIEWPORT" val="{&quot;height&quot;:9371,&quot;width&quot;:13439}"/>
</p:tagLst>
</file>

<file path=ppt/tags/tag5.xml><?xml version="1.0" encoding="utf-8"?>
<p:tagLst xmlns:p="http://schemas.openxmlformats.org/presentationml/2006/main">
  <p:tag name="KSO_WM_UNIT_PLACING_PICTURE_USER_VIEWPORT" val="{&quot;height&quot;:9371,&quot;width&quot;:13439}"/>
</p:tagLst>
</file>

<file path=ppt/tags/tag6.xml><?xml version="1.0" encoding="utf-8"?>
<p:tagLst xmlns:p="http://schemas.openxmlformats.org/presentationml/2006/main">
  <p:tag name="KSO_WM_UNIT_PLACING_PICTURE_USER_VIEWPORT" val="{&quot;height&quot;:9371,&quot;width&quot;:13439}"/>
</p:tagLst>
</file>

<file path=ppt/tags/tag7.xml><?xml version="1.0" encoding="utf-8"?>
<p:tagLst xmlns:p="http://schemas.openxmlformats.org/presentationml/2006/main">
  <p:tag name="KSO_WM_UNIT_PLACING_PICTURE_USER_VIEWPORT" val="{&quot;height&quot;:9371,&quot;width&quot;:13439}"/>
</p:tagLst>
</file>

<file path=ppt/tags/tag8.xml><?xml version="1.0" encoding="utf-8"?>
<p:tagLst xmlns:p="http://schemas.openxmlformats.org/presentationml/2006/main">
  <p:tag name="KSO_WM_UNIT_PLACING_PICTURE_USER_VIEWPORT" val="{&quot;height&quot;:9371,&quot;width&quot;:13439}"/>
</p:tagLst>
</file>

<file path=ppt/tags/tag9.xml><?xml version="1.0" encoding="utf-8"?>
<p:tagLst xmlns:p="http://schemas.openxmlformats.org/presentationml/2006/main">
  <p:tag name="KSO_WM_UNIT_PLACING_PICTURE_USER_VIEWPORT" val="{&quot;height&quot;:9371,&quot;width&quot;:13439}"/>
</p:tagLst>
</file>

<file path=ppt/theme/theme1.xml><?xml version="1.0" encoding="utf-8"?>
<a:theme xmlns:a="http://schemas.openxmlformats.org/drawingml/2006/main" name="Office Theme">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pcflo0mv">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2742</Words>
  <Application>WPS 演示</Application>
  <PresentationFormat>宽屏</PresentationFormat>
  <Paragraphs>413</Paragraphs>
  <Slides>33</Slides>
  <Notes>9</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9</vt:i4>
      </vt:variant>
      <vt:variant>
        <vt:lpstr>幻灯片标题</vt:lpstr>
      </vt:variant>
      <vt:variant>
        <vt:i4>33</vt:i4>
      </vt:variant>
    </vt:vector>
  </HeadingPairs>
  <TitlesOfParts>
    <vt:vector size="59" baseType="lpstr">
      <vt:lpstr>Arial</vt:lpstr>
      <vt:lpstr>宋体</vt:lpstr>
      <vt:lpstr>Wingdings</vt:lpstr>
      <vt:lpstr>阿里巴巴普惠体 L</vt:lpstr>
      <vt:lpstr>Futura Bk BT</vt:lpstr>
      <vt:lpstr>NumberOnly</vt:lpstr>
      <vt:lpstr>Open Sans</vt:lpstr>
      <vt:lpstr>Segoe Print</vt:lpstr>
      <vt:lpstr>等线</vt:lpstr>
      <vt:lpstr>华光行楷_CNKI</vt:lpstr>
      <vt:lpstr>华文行楷</vt:lpstr>
      <vt:lpstr>Times New Roman</vt:lpstr>
      <vt:lpstr>微软雅黑</vt:lpstr>
      <vt:lpstr>Arial Unicode MS</vt:lpstr>
      <vt:lpstr>Calibri</vt:lpstr>
      <vt:lpstr>Wingdings</vt:lpstr>
      <vt:lpstr>Office Theme</vt:lpstr>
      <vt:lpstr>Equation.KSEE3</vt:lpstr>
      <vt:lpstr>Equation.KSEE3</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dc:title>
  <dc:creator>W</dc:creator>
  <cp:lastModifiedBy>XY</cp:lastModifiedBy>
  <cp:revision>708</cp:revision>
  <dcterms:created xsi:type="dcterms:W3CDTF">2022-10-21T06:22:00Z</dcterms:created>
  <dcterms:modified xsi:type="dcterms:W3CDTF">2022-10-24T04:22:16Z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5E9A911F45C64AB39DBAF224254BF559</vt:lpwstr>
  </property>
  <property fmtid="{D5CDD505-2E9C-101B-9397-08002B2CF9AE}" pid="3" name="KSOProductBuildVer">
    <vt:lpwstr>2052-11.1.0.12598</vt:lpwstr>
  </property>
</Properties>
</file>